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3"/>
  </p:notesMasterIdLst>
  <p:sldIdLst>
    <p:sldId id="257" r:id="rId6"/>
    <p:sldId id="274" r:id="rId7"/>
    <p:sldId id="276" r:id="rId8"/>
    <p:sldId id="278" r:id="rId9"/>
    <p:sldId id="281" r:id="rId10"/>
    <p:sldId id="280" r:id="rId11"/>
    <p:sldId id="268" r:id="rId1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AEFDC59-13C7-44E6-B512-BF7D6D73B494}">
          <p14:sldIdLst>
            <p14:sldId id="257"/>
            <p14:sldId id="274"/>
            <p14:sldId id="276"/>
            <p14:sldId id="278"/>
            <p14:sldId id="281"/>
            <p14:sldId id="280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BD15E3-FD45-428D-B5C1-FEC6F1A6935C}" v="1250" dt="2020-11-24T14:49:47.635"/>
    <p1510:client id="{90596E75-A76E-44F8-A3A3-E44CCF34C2F3}" v="102" dt="2020-11-25T11:18:18.7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3387" autoAdjust="0"/>
  </p:normalViewPr>
  <p:slideViewPr>
    <p:cSldViewPr snapToGrid="0">
      <p:cViewPr varScale="1">
        <p:scale>
          <a:sx n="59" d="100"/>
          <a:sy n="59" d="100"/>
        </p:scale>
        <p:origin x="892" y="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5EC396-0F96-42F7-B4EF-050FBB6FD8F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52F1BB8-C268-43DA-A797-5CA7B4CCF0CD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rgbClr val="92D050"/>
        </a:solidFill>
        <a:ln w="6350">
          <a:solidFill>
            <a:schemeClr val="accent5"/>
          </a:solidFill>
        </a:ln>
      </dgm:spPr>
      <dgm:t>
        <a:bodyPr/>
        <a:lstStyle/>
        <a:p>
          <a:r>
            <a:rPr lang="lv-LV" sz="24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31.12.2020</a:t>
          </a:r>
        </a:p>
      </dgm:t>
    </dgm:pt>
    <dgm:pt modelId="{BA006A78-6318-4E72-9947-E4BAC69E83C3}" type="parTrans" cxnId="{480DC6D5-F9E6-484F-80AD-B5B105011CAC}">
      <dgm:prSet/>
      <dgm:spPr/>
      <dgm:t>
        <a:bodyPr/>
        <a:lstStyle/>
        <a:p>
          <a:endParaRPr lang="lv-LV"/>
        </a:p>
      </dgm:t>
    </dgm:pt>
    <dgm:pt modelId="{08B60887-0D41-401B-9DBC-7B866B4AA50D}" type="sibTrans" cxnId="{480DC6D5-F9E6-484F-80AD-B5B105011CAC}">
      <dgm:prSet/>
      <dgm:spPr/>
      <dgm:t>
        <a:bodyPr/>
        <a:lstStyle/>
        <a:p>
          <a:endParaRPr lang="lv-LV"/>
        </a:p>
      </dgm:t>
    </dgm:pt>
    <dgm:pt modelId="{D0A9D050-2468-45A5-B284-A757E56EC2E1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/>
      </dgm:spPr>
      <dgm:t>
        <a:bodyPr rot="0" spcFirstLastPara="0" vertOverflow="overflow" horzOverflow="overflow" vert="horz" wrap="square" lIns="96012" tIns="32004" rIns="32004" bIns="32004" numCol="1" spcCol="1270" rtlCol="0" fromWordArt="0" anchor="ctr" anchorCtr="0" forceAA="0" compatLnSpc="1">
          <a:prstTxWarp prst="textNoShape">
            <a:avLst/>
          </a:prstTxWarp>
        </a:bodyPr>
        <a:lstStyle/>
        <a:p>
          <a:pPr marL="0" lvl="0" indent="0" algn="ctr" defTabSz="10668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prstClr val="white"/>
              </a:solidFill>
              <a:latin typeface="Calibri" panose="020F0502020204030204"/>
              <a:ea typeface="Verdana" panose="020B0604030504040204" pitchFamily="34" charset="0"/>
              <a:cs typeface="Verdana" panose="020B0604030504040204" pitchFamily="34" charset="0"/>
            </a:rPr>
            <a:t>Kopš 23.09.2020</a:t>
          </a:r>
        </a:p>
      </dgm:t>
    </dgm:pt>
    <dgm:pt modelId="{2598429B-9090-4F38-A621-1928BDB9BCB5}" type="parTrans" cxnId="{A939FA9D-869F-406D-83D5-2142553AD4D7}">
      <dgm:prSet/>
      <dgm:spPr/>
      <dgm:t>
        <a:bodyPr/>
        <a:lstStyle/>
        <a:p>
          <a:endParaRPr lang="lv-LV"/>
        </a:p>
      </dgm:t>
    </dgm:pt>
    <dgm:pt modelId="{7F4914A7-93AF-4232-8E1D-5F19A8166832}" type="sibTrans" cxnId="{A939FA9D-869F-406D-83D5-2142553AD4D7}">
      <dgm:prSet/>
      <dgm:spPr/>
      <dgm:t>
        <a:bodyPr/>
        <a:lstStyle/>
        <a:p>
          <a:endParaRPr lang="lv-LV"/>
        </a:p>
      </dgm:t>
    </dgm:pt>
    <dgm:pt modelId="{162ED842-F9A0-42F2-9C05-177464540217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2400" dirty="0"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23.06.2021</a:t>
          </a:r>
        </a:p>
      </dgm:t>
    </dgm:pt>
    <dgm:pt modelId="{4A937ADB-4E1E-4539-B9CE-A1D9F9437846}" type="parTrans" cxnId="{7E85121C-19FB-4C59-B1D0-1D5250F4290B}">
      <dgm:prSet/>
      <dgm:spPr/>
      <dgm:t>
        <a:bodyPr/>
        <a:lstStyle/>
        <a:p>
          <a:endParaRPr lang="lv-LV"/>
        </a:p>
      </dgm:t>
    </dgm:pt>
    <dgm:pt modelId="{41864066-14FB-4A89-905F-E30AD0C40E70}" type="sibTrans" cxnId="{7E85121C-19FB-4C59-B1D0-1D5250F4290B}">
      <dgm:prSet/>
      <dgm:spPr/>
      <dgm:t>
        <a:bodyPr/>
        <a:lstStyle/>
        <a:p>
          <a:endParaRPr lang="lv-LV"/>
        </a:p>
      </dgm:t>
    </dgm:pt>
    <dgm:pt modelId="{E2F1885E-65C3-45B4-8070-34B5A2EB5AE4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2400" dirty="0"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31.12.2022</a:t>
          </a:r>
        </a:p>
      </dgm:t>
    </dgm:pt>
    <dgm:pt modelId="{7AFC1F70-7628-40A6-9E69-2D891CF46D71}" type="parTrans" cxnId="{BDB2D8CD-E19F-4DCE-AC8E-0531B8016D5C}">
      <dgm:prSet/>
      <dgm:spPr/>
      <dgm:t>
        <a:bodyPr/>
        <a:lstStyle/>
        <a:p>
          <a:endParaRPr lang="lv-LV"/>
        </a:p>
      </dgm:t>
    </dgm:pt>
    <dgm:pt modelId="{070ED43A-9602-4505-8852-DA7DE1F6BE53}" type="sibTrans" cxnId="{BDB2D8CD-E19F-4DCE-AC8E-0531B8016D5C}">
      <dgm:prSet/>
      <dgm:spPr/>
      <dgm:t>
        <a:bodyPr/>
        <a:lstStyle/>
        <a:p>
          <a:endParaRPr lang="lv-LV"/>
        </a:p>
      </dgm:t>
    </dgm:pt>
    <dgm:pt modelId="{EC78EB7F-39DA-4AC2-B581-56650D91CFCA}" type="pres">
      <dgm:prSet presAssocID="{0D5EC396-0F96-42F7-B4EF-050FBB6FD8F9}" presName="Name0" presStyleCnt="0">
        <dgm:presLayoutVars>
          <dgm:dir/>
          <dgm:animLvl val="lvl"/>
          <dgm:resizeHandles val="exact"/>
        </dgm:presLayoutVars>
      </dgm:prSet>
      <dgm:spPr/>
    </dgm:pt>
    <dgm:pt modelId="{368B7BA5-1E39-4243-987F-D6FB5125BF54}" type="pres">
      <dgm:prSet presAssocID="{D0A9D050-2468-45A5-B284-A757E56EC2E1}" presName="parTxOnly" presStyleLbl="node1" presStyleIdx="0" presStyleCnt="4" custScaleX="144624" custScaleY="104905" custLinFactX="3635" custLinFactNeighborX="100000" custLinFactNeighborY="-54552">
        <dgm:presLayoutVars>
          <dgm:chMax val="0"/>
          <dgm:chPref val="0"/>
          <dgm:bulletEnabled val="1"/>
        </dgm:presLayoutVars>
      </dgm:prSet>
      <dgm:spPr>
        <a:xfrm>
          <a:off x="3084647" y="2576886"/>
          <a:ext cx="2671294" cy="949947"/>
        </a:xfrm>
        <a:prstGeom prst="chevron">
          <a:avLst/>
        </a:prstGeom>
      </dgm:spPr>
    </dgm:pt>
    <dgm:pt modelId="{137097F5-4BF4-4BCA-A278-BCA811101A92}" type="pres">
      <dgm:prSet presAssocID="{7F4914A7-93AF-4232-8E1D-5F19A8166832}" presName="parTxOnlySpace" presStyleCnt="0"/>
      <dgm:spPr/>
    </dgm:pt>
    <dgm:pt modelId="{2A5AFFAF-0671-4794-92E3-5FA5B5C74131}" type="pres">
      <dgm:prSet presAssocID="{B52F1BB8-C268-43DA-A797-5CA7B4CCF0CD}" presName="parTxOnly" presStyleLbl="node1" presStyleIdx="1" presStyleCnt="4" custScaleX="147103" custScaleY="105268" custLinFactY="-1111" custLinFactNeighborX="80864" custLinFactNeighborY="-100000">
        <dgm:presLayoutVars>
          <dgm:chMax val="0"/>
          <dgm:chPref val="0"/>
          <dgm:bulletEnabled val="1"/>
        </dgm:presLayoutVars>
      </dgm:prSet>
      <dgm:spPr/>
    </dgm:pt>
    <dgm:pt modelId="{08412A67-0C0F-4D94-AC0D-0A6C48B5F6FE}" type="pres">
      <dgm:prSet presAssocID="{08B60887-0D41-401B-9DBC-7B866B4AA50D}" presName="parTxOnlySpace" presStyleCnt="0"/>
      <dgm:spPr/>
    </dgm:pt>
    <dgm:pt modelId="{6B2D28F5-AAA9-4DF3-A27F-7E31DB2B8258}" type="pres">
      <dgm:prSet presAssocID="{162ED842-F9A0-42F2-9C05-177464540217}" presName="parTxOnly" presStyleLbl="node1" presStyleIdx="2" presStyleCnt="4" custScaleX="137661" custScaleY="95715" custLinFactY="-50267" custLinFactNeighborX="50739" custLinFactNeighborY="-100000">
        <dgm:presLayoutVars>
          <dgm:chMax val="0"/>
          <dgm:chPref val="0"/>
          <dgm:bulletEnabled val="1"/>
        </dgm:presLayoutVars>
      </dgm:prSet>
      <dgm:spPr/>
    </dgm:pt>
    <dgm:pt modelId="{835A715F-E8E7-4F5C-95DA-CA7353C0B697}" type="pres">
      <dgm:prSet presAssocID="{41864066-14FB-4A89-905F-E30AD0C40E70}" presName="parTxOnlySpace" presStyleCnt="0"/>
      <dgm:spPr/>
    </dgm:pt>
    <dgm:pt modelId="{71A4BC23-760B-461E-BE26-6C6224B885F0}" type="pres">
      <dgm:prSet presAssocID="{E2F1885E-65C3-45B4-8070-34B5A2EB5AE4}" presName="parTxOnly" presStyleLbl="node1" presStyleIdx="3" presStyleCnt="4" custScaleX="154656" custScaleY="92097" custLinFactY="-100000" custLinFactNeighborX="-12425" custLinFactNeighborY="-109361">
        <dgm:presLayoutVars>
          <dgm:chMax val="0"/>
          <dgm:chPref val="0"/>
          <dgm:bulletEnabled val="1"/>
        </dgm:presLayoutVars>
      </dgm:prSet>
      <dgm:spPr/>
    </dgm:pt>
  </dgm:ptLst>
  <dgm:cxnLst>
    <dgm:cxn modelId="{7E85121C-19FB-4C59-B1D0-1D5250F4290B}" srcId="{0D5EC396-0F96-42F7-B4EF-050FBB6FD8F9}" destId="{162ED842-F9A0-42F2-9C05-177464540217}" srcOrd="2" destOrd="0" parTransId="{4A937ADB-4E1E-4539-B9CE-A1D9F9437846}" sibTransId="{41864066-14FB-4A89-905F-E30AD0C40E70}"/>
    <dgm:cxn modelId="{7A57013E-A9F2-41BC-83F2-D25A83CE9F4C}" type="presOf" srcId="{E2F1885E-65C3-45B4-8070-34B5A2EB5AE4}" destId="{71A4BC23-760B-461E-BE26-6C6224B885F0}" srcOrd="0" destOrd="0" presId="urn:microsoft.com/office/officeart/2005/8/layout/chevron1"/>
    <dgm:cxn modelId="{506B845B-08EC-42D9-8ED9-417D95325D74}" type="presOf" srcId="{162ED842-F9A0-42F2-9C05-177464540217}" destId="{6B2D28F5-AAA9-4DF3-A27F-7E31DB2B8258}" srcOrd="0" destOrd="0" presId="urn:microsoft.com/office/officeart/2005/8/layout/chevron1"/>
    <dgm:cxn modelId="{398A3B67-173F-428D-BF8D-0B7F75EE09C7}" type="presOf" srcId="{D0A9D050-2468-45A5-B284-A757E56EC2E1}" destId="{368B7BA5-1E39-4243-987F-D6FB5125BF54}" srcOrd="0" destOrd="0" presId="urn:microsoft.com/office/officeart/2005/8/layout/chevron1"/>
    <dgm:cxn modelId="{A939FA9D-869F-406D-83D5-2142553AD4D7}" srcId="{0D5EC396-0F96-42F7-B4EF-050FBB6FD8F9}" destId="{D0A9D050-2468-45A5-B284-A757E56EC2E1}" srcOrd="0" destOrd="0" parTransId="{2598429B-9090-4F38-A621-1928BDB9BCB5}" sibTransId="{7F4914A7-93AF-4232-8E1D-5F19A8166832}"/>
    <dgm:cxn modelId="{A07ECDAE-B3A7-443B-AA19-F8F5A1F3D2C7}" type="presOf" srcId="{B52F1BB8-C268-43DA-A797-5CA7B4CCF0CD}" destId="{2A5AFFAF-0671-4794-92E3-5FA5B5C74131}" srcOrd="0" destOrd="0" presId="urn:microsoft.com/office/officeart/2005/8/layout/chevron1"/>
    <dgm:cxn modelId="{BDB2D8CD-E19F-4DCE-AC8E-0531B8016D5C}" srcId="{0D5EC396-0F96-42F7-B4EF-050FBB6FD8F9}" destId="{E2F1885E-65C3-45B4-8070-34B5A2EB5AE4}" srcOrd="3" destOrd="0" parTransId="{7AFC1F70-7628-40A6-9E69-2D891CF46D71}" sibTransId="{070ED43A-9602-4505-8852-DA7DE1F6BE53}"/>
    <dgm:cxn modelId="{480DC6D5-F9E6-484F-80AD-B5B105011CAC}" srcId="{0D5EC396-0F96-42F7-B4EF-050FBB6FD8F9}" destId="{B52F1BB8-C268-43DA-A797-5CA7B4CCF0CD}" srcOrd="1" destOrd="0" parTransId="{BA006A78-6318-4E72-9947-E4BAC69E83C3}" sibTransId="{08B60887-0D41-401B-9DBC-7B866B4AA50D}"/>
    <dgm:cxn modelId="{5FFC7FE0-557F-43D9-AD4E-90FB6E4F6E17}" type="presOf" srcId="{0D5EC396-0F96-42F7-B4EF-050FBB6FD8F9}" destId="{EC78EB7F-39DA-4AC2-B581-56650D91CFCA}" srcOrd="0" destOrd="0" presId="urn:microsoft.com/office/officeart/2005/8/layout/chevron1"/>
    <dgm:cxn modelId="{7D2827F8-E2FA-4A89-8C5A-8FBCA4EFBB22}" type="presParOf" srcId="{EC78EB7F-39DA-4AC2-B581-56650D91CFCA}" destId="{368B7BA5-1E39-4243-987F-D6FB5125BF54}" srcOrd="0" destOrd="0" presId="urn:microsoft.com/office/officeart/2005/8/layout/chevron1"/>
    <dgm:cxn modelId="{75D15105-3E45-4E4E-8A96-804D9D9A10B8}" type="presParOf" srcId="{EC78EB7F-39DA-4AC2-B581-56650D91CFCA}" destId="{137097F5-4BF4-4BCA-A278-BCA811101A92}" srcOrd="1" destOrd="0" presId="urn:microsoft.com/office/officeart/2005/8/layout/chevron1"/>
    <dgm:cxn modelId="{182D5198-7A03-4EC6-8677-9B14DBEA4331}" type="presParOf" srcId="{EC78EB7F-39DA-4AC2-B581-56650D91CFCA}" destId="{2A5AFFAF-0671-4794-92E3-5FA5B5C74131}" srcOrd="2" destOrd="0" presId="urn:microsoft.com/office/officeart/2005/8/layout/chevron1"/>
    <dgm:cxn modelId="{ED161A12-7D6E-467F-8A4A-95BE87AD8ACC}" type="presParOf" srcId="{EC78EB7F-39DA-4AC2-B581-56650D91CFCA}" destId="{08412A67-0C0F-4D94-AC0D-0A6C48B5F6FE}" srcOrd="3" destOrd="0" presId="urn:microsoft.com/office/officeart/2005/8/layout/chevron1"/>
    <dgm:cxn modelId="{9FF46D20-D07C-4B66-8574-9517420976FB}" type="presParOf" srcId="{EC78EB7F-39DA-4AC2-B581-56650D91CFCA}" destId="{6B2D28F5-AAA9-4DF3-A27F-7E31DB2B8258}" srcOrd="4" destOrd="0" presId="urn:microsoft.com/office/officeart/2005/8/layout/chevron1"/>
    <dgm:cxn modelId="{9AC92020-C538-4E1F-A8D3-45E32F43884C}" type="presParOf" srcId="{EC78EB7F-39DA-4AC2-B581-56650D91CFCA}" destId="{835A715F-E8E7-4F5C-95DA-CA7353C0B697}" srcOrd="5" destOrd="0" presId="urn:microsoft.com/office/officeart/2005/8/layout/chevron1"/>
    <dgm:cxn modelId="{7498204E-196C-48C6-997A-D76BEC60E95F}" type="presParOf" srcId="{EC78EB7F-39DA-4AC2-B581-56650D91CFCA}" destId="{71A4BC23-760B-461E-BE26-6C6224B885F0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07AFB7-70FC-4BE5-AC1A-9DE2304EF06B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F5BEBEE5-68B8-4999-B69E-8AD9F448D946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lv-LV" sz="1800" dirty="0">
              <a:latin typeface="+mn-lt"/>
            </a:rPr>
            <a:t>Iestādes un pašvaldības</a:t>
          </a:r>
        </a:p>
      </dgm:t>
    </dgm:pt>
    <dgm:pt modelId="{0FD82071-AD5C-47B1-A42B-FFB5BD139E66}" type="parTrans" cxnId="{F8E700FE-611C-40C4-8ED1-775BEE5B8C4C}">
      <dgm:prSet/>
      <dgm:spPr/>
      <dgm:t>
        <a:bodyPr/>
        <a:lstStyle/>
        <a:p>
          <a:endParaRPr lang="lv-LV"/>
        </a:p>
      </dgm:t>
    </dgm:pt>
    <dgm:pt modelId="{2F5F2FE8-3F16-431B-8CB0-49524937465B}" type="sibTrans" cxnId="{F8E700FE-611C-40C4-8ED1-775BEE5B8C4C}">
      <dgm:prSet/>
      <dgm:spPr/>
      <dgm:t>
        <a:bodyPr/>
        <a:lstStyle/>
        <a:p>
          <a:endParaRPr lang="lv-LV"/>
        </a:p>
      </dgm:t>
    </dgm:pt>
    <dgm:pt modelId="{90BBC94C-64EF-4B8C-A5F7-7E0CA47C5793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lv-LV" sz="1800" dirty="0">
              <a:latin typeface="+mn-lt"/>
            </a:rPr>
            <a:t>IKT nozares uzņēmumi un</a:t>
          </a:r>
        </a:p>
        <a:p>
          <a:r>
            <a:rPr lang="lv-LV" sz="1800" dirty="0">
              <a:latin typeface="+mn-lt"/>
            </a:rPr>
            <a:t>NVO</a:t>
          </a:r>
        </a:p>
      </dgm:t>
    </dgm:pt>
    <dgm:pt modelId="{0EF218BE-AA7F-4D68-9BA8-2DEB0C8E78D2}" type="parTrans" cxnId="{09862473-59FD-43D6-A9B3-F832A7B8E7AA}">
      <dgm:prSet/>
      <dgm:spPr/>
      <dgm:t>
        <a:bodyPr/>
        <a:lstStyle/>
        <a:p>
          <a:endParaRPr lang="lv-LV"/>
        </a:p>
      </dgm:t>
    </dgm:pt>
    <dgm:pt modelId="{18CD21E0-6CD8-4A04-BBCB-286CD6FFDE75}" type="sibTrans" cxnId="{09862473-59FD-43D6-A9B3-F832A7B8E7AA}">
      <dgm:prSet/>
      <dgm:spPr/>
      <dgm:t>
        <a:bodyPr/>
        <a:lstStyle/>
        <a:p>
          <a:endParaRPr lang="lv-LV"/>
        </a:p>
      </dgm:t>
    </dgm:pt>
    <dgm:pt modelId="{720FBC9D-F5B1-4279-9364-69AAF99FE70A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lv-LV" sz="1800" dirty="0">
              <a:latin typeface="+mn-lt"/>
            </a:rPr>
            <a:t>Izglītības programmu plānotāji, augstākās izglītības iestādes</a:t>
          </a:r>
        </a:p>
      </dgm:t>
    </dgm:pt>
    <dgm:pt modelId="{F318D1CC-8E7A-405F-A71E-098BBD5ED81D}" type="parTrans" cxnId="{E9D7EFC4-1939-4B22-835F-C7E3F04FBFBF}">
      <dgm:prSet/>
      <dgm:spPr/>
      <dgm:t>
        <a:bodyPr/>
        <a:lstStyle/>
        <a:p>
          <a:endParaRPr lang="lv-LV"/>
        </a:p>
      </dgm:t>
    </dgm:pt>
    <dgm:pt modelId="{A1745657-DC93-44A8-B428-701BB809D04A}" type="sibTrans" cxnId="{E9D7EFC4-1939-4B22-835F-C7E3F04FBFBF}">
      <dgm:prSet/>
      <dgm:spPr/>
      <dgm:t>
        <a:bodyPr/>
        <a:lstStyle/>
        <a:p>
          <a:endParaRPr lang="lv-LV"/>
        </a:p>
      </dgm:t>
    </dgm:pt>
    <dgm:pt modelId="{2C58645B-6C86-4E73-80F1-B39595846E5B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lv-LV" sz="1800" dirty="0">
              <a:latin typeface="+mn-lt"/>
            </a:rPr>
            <a:t>Personu ar invaliditāti NVO</a:t>
          </a:r>
        </a:p>
      </dgm:t>
    </dgm:pt>
    <dgm:pt modelId="{5624891E-A900-48C8-93B2-1A2D2DD5E475}" type="parTrans" cxnId="{6E21979F-533A-4725-B7AF-DF51C0D68643}">
      <dgm:prSet/>
      <dgm:spPr/>
      <dgm:t>
        <a:bodyPr/>
        <a:lstStyle/>
        <a:p>
          <a:endParaRPr lang="lv-LV"/>
        </a:p>
      </dgm:t>
    </dgm:pt>
    <dgm:pt modelId="{1A8B3FC0-58B5-423F-8F38-308E10BE9042}" type="sibTrans" cxnId="{6E21979F-533A-4725-B7AF-DF51C0D68643}">
      <dgm:prSet/>
      <dgm:spPr/>
      <dgm:t>
        <a:bodyPr/>
        <a:lstStyle/>
        <a:p>
          <a:endParaRPr lang="lv-LV"/>
        </a:p>
      </dgm:t>
    </dgm:pt>
    <dgm:pt modelId="{B06E5B05-55B6-43F0-9413-D61FCF161DE5}">
      <dgm:prSet/>
      <dgm:spPr/>
      <dgm:t>
        <a:bodyPr/>
        <a:lstStyle/>
        <a:p>
          <a:endParaRPr lang="lv-LV"/>
        </a:p>
      </dgm:t>
    </dgm:pt>
    <dgm:pt modelId="{EAA22647-DFDA-46BA-93C0-D6FCC07D3E0F}" type="parTrans" cxnId="{DF825C2C-10A6-4229-9365-89463F55AAA4}">
      <dgm:prSet/>
      <dgm:spPr/>
      <dgm:t>
        <a:bodyPr/>
        <a:lstStyle/>
        <a:p>
          <a:endParaRPr lang="lv-LV"/>
        </a:p>
      </dgm:t>
    </dgm:pt>
    <dgm:pt modelId="{AB4BB859-80E3-49FF-8B35-7FAE0909059F}" type="sibTrans" cxnId="{DF825C2C-10A6-4229-9365-89463F55AAA4}">
      <dgm:prSet/>
      <dgm:spPr/>
      <dgm:t>
        <a:bodyPr/>
        <a:lstStyle/>
        <a:p>
          <a:endParaRPr lang="lv-LV"/>
        </a:p>
      </dgm:t>
    </dgm:pt>
    <dgm:pt modelId="{CABFABD7-586F-41D4-B436-A219C94E0CE9}" type="pres">
      <dgm:prSet presAssocID="{7B07AFB7-70FC-4BE5-AC1A-9DE2304EF06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91B86021-ED1B-4F54-8557-DF71F221CAA6}" type="pres">
      <dgm:prSet presAssocID="{7B07AFB7-70FC-4BE5-AC1A-9DE2304EF06B}" presName="children" presStyleCnt="0"/>
      <dgm:spPr/>
    </dgm:pt>
    <dgm:pt modelId="{0C84846B-8469-4B83-BA2B-6FF5A045B271}" type="pres">
      <dgm:prSet presAssocID="{7B07AFB7-70FC-4BE5-AC1A-9DE2304EF06B}" presName="childPlaceholder" presStyleCnt="0"/>
      <dgm:spPr/>
    </dgm:pt>
    <dgm:pt modelId="{DED900D6-24A0-44C6-85BB-3192EB0AD669}" type="pres">
      <dgm:prSet presAssocID="{7B07AFB7-70FC-4BE5-AC1A-9DE2304EF06B}" presName="circle" presStyleCnt="0"/>
      <dgm:spPr/>
    </dgm:pt>
    <dgm:pt modelId="{B40706B3-A7B2-4CB2-A652-282AEB2B8B75}" type="pres">
      <dgm:prSet presAssocID="{7B07AFB7-70FC-4BE5-AC1A-9DE2304EF06B}" presName="quadrant1" presStyleLbl="node1" presStyleIdx="0" presStyleCnt="4" custLinFactNeighborX="1856" custLinFactNeighborY="-259">
        <dgm:presLayoutVars>
          <dgm:chMax val="1"/>
          <dgm:bulletEnabled val="1"/>
        </dgm:presLayoutVars>
      </dgm:prSet>
      <dgm:spPr/>
    </dgm:pt>
    <dgm:pt modelId="{54E8D965-F356-4325-BE29-F8C32944F447}" type="pres">
      <dgm:prSet presAssocID="{7B07AFB7-70FC-4BE5-AC1A-9DE2304EF06B}" presName="quadrant2" presStyleLbl="node1" presStyleIdx="1" presStyleCnt="4" custLinFactNeighborX="3248" custLinFactNeighborY="493">
        <dgm:presLayoutVars>
          <dgm:chMax val="1"/>
          <dgm:bulletEnabled val="1"/>
        </dgm:presLayoutVars>
      </dgm:prSet>
      <dgm:spPr/>
    </dgm:pt>
    <dgm:pt modelId="{E3DADDCE-A68B-4916-8EE6-A285A3534A14}" type="pres">
      <dgm:prSet presAssocID="{7B07AFB7-70FC-4BE5-AC1A-9DE2304EF06B}" presName="quadrant3" presStyleLbl="node1" presStyleIdx="2" presStyleCnt="4" custLinFactNeighborX="2320" custLinFactNeighborY="-928">
        <dgm:presLayoutVars>
          <dgm:chMax val="1"/>
          <dgm:bulletEnabled val="1"/>
        </dgm:presLayoutVars>
      </dgm:prSet>
      <dgm:spPr/>
    </dgm:pt>
    <dgm:pt modelId="{709DCE46-E363-4B8C-B263-42B92DA6EE10}" type="pres">
      <dgm:prSet presAssocID="{7B07AFB7-70FC-4BE5-AC1A-9DE2304EF06B}" presName="quadrant4" presStyleLbl="node1" presStyleIdx="3" presStyleCnt="4" custLinFactNeighborX="1856" custLinFactNeighborY="-464">
        <dgm:presLayoutVars>
          <dgm:chMax val="1"/>
          <dgm:bulletEnabled val="1"/>
        </dgm:presLayoutVars>
      </dgm:prSet>
      <dgm:spPr/>
    </dgm:pt>
    <dgm:pt modelId="{DCF224F2-DA56-4A5C-A8BE-10D5ADA49522}" type="pres">
      <dgm:prSet presAssocID="{7B07AFB7-70FC-4BE5-AC1A-9DE2304EF06B}" presName="quadrantPlaceholder" presStyleCnt="0"/>
      <dgm:spPr/>
    </dgm:pt>
    <dgm:pt modelId="{E0DD07C4-BB0C-4FAB-9C58-8B782DAEF855}" type="pres">
      <dgm:prSet presAssocID="{7B07AFB7-70FC-4BE5-AC1A-9DE2304EF06B}" presName="center1" presStyleLbl="fgShp" presStyleIdx="0" presStyleCnt="2"/>
      <dgm:spPr/>
    </dgm:pt>
    <dgm:pt modelId="{DC246182-FA8E-4483-8DF4-A8709702661D}" type="pres">
      <dgm:prSet presAssocID="{7B07AFB7-70FC-4BE5-AC1A-9DE2304EF06B}" presName="center2" presStyleLbl="fgShp" presStyleIdx="1" presStyleCnt="2"/>
      <dgm:spPr/>
    </dgm:pt>
  </dgm:ptLst>
  <dgm:cxnLst>
    <dgm:cxn modelId="{BED06D1E-D65E-438A-B729-2BCF9F1BF56F}" type="presOf" srcId="{90BBC94C-64EF-4B8C-A5F7-7E0CA47C5793}" destId="{54E8D965-F356-4325-BE29-F8C32944F447}" srcOrd="0" destOrd="0" presId="urn:microsoft.com/office/officeart/2005/8/layout/cycle4"/>
    <dgm:cxn modelId="{0ED3B423-C826-4C08-8106-67AAA5AB24A0}" type="presOf" srcId="{720FBC9D-F5B1-4279-9364-69AAF99FE70A}" destId="{E3DADDCE-A68B-4916-8EE6-A285A3534A14}" srcOrd="0" destOrd="0" presId="urn:microsoft.com/office/officeart/2005/8/layout/cycle4"/>
    <dgm:cxn modelId="{DF825C2C-10A6-4229-9365-89463F55AAA4}" srcId="{7B07AFB7-70FC-4BE5-AC1A-9DE2304EF06B}" destId="{B06E5B05-55B6-43F0-9413-D61FCF161DE5}" srcOrd="4" destOrd="0" parTransId="{EAA22647-DFDA-46BA-93C0-D6FCC07D3E0F}" sibTransId="{AB4BB859-80E3-49FF-8B35-7FAE0909059F}"/>
    <dgm:cxn modelId="{86ED803B-6E43-46B9-BEAB-B1862426DDD0}" type="presOf" srcId="{2C58645B-6C86-4E73-80F1-B39595846E5B}" destId="{709DCE46-E363-4B8C-B263-42B92DA6EE10}" srcOrd="0" destOrd="0" presId="urn:microsoft.com/office/officeart/2005/8/layout/cycle4"/>
    <dgm:cxn modelId="{09862473-59FD-43D6-A9B3-F832A7B8E7AA}" srcId="{7B07AFB7-70FC-4BE5-AC1A-9DE2304EF06B}" destId="{90BBC94C-64EF-4B8C-A5F7-7E0CA47C5793}" srcOrd="1" destOrd="0" parTransId="{0EF218BE-AA7F-4D68-9BA8-2DEB0C8E78D2}" sibTransId="{18CD21E0-6CD8-4A04-BBCB-286CD6FFDE75}"/>
    <dgm:cxn modelId="{6E21979F-533A-4725-B7AF-DF51C0D68643}" srcId="{7B07AFB7-70FC-4BE5-AC1A-9DE2304EF06B}" destId="{2C58645B-6C86-4E73-80F1-B39595846E5B}" srcOrd="3" destOrd="0" parTransId="{5624891E-A900-48C8-93B2-1A2D2DD5E475}" sibTransId="{1A8B3FC0-58B5-423F-8F38-308E10BE9042}"/>
    <dgm:cxn modelId="{E9D7EFC4-1939-4B22-835F-C7E3F04FBFBF}" srcId="{7B07AFB7-70FC-4BE5-AC1A-9DE2304EF06B}" destId="{720FBC9D-F5B1-4279-9364-69AAF99FE70A}" srcOrd="2" destOrd="0" parTransId="{F318D1CC-8E7A-405F-A71E-098BBD5ED81D}" sibTransId="{A1745657-DC93-44A8-B428-701BB809D04A}"/>
    <dgm:cxn modelId="{B47195D0-94AB-4090-8292-408A64B99210}" type="presOf" srcId="{7B07AFB7-70FC-4BE5-AC1A-9DE2304EF06B}" destId="{CABFABD7-586F-41D4-B436-A219C94E0CE9}" srcOrd="0" destOrd="0" presId="urn:microsoft.com/office/officeart/2005/8/layout/cycle4"/>
    <dgm:cxn modelId="{BF5E1ADD-4ADC-4AB4-B06F-EB304E055D54}" type="presOf" srcId="{F5BEBEE5-68B8-4999-B69E-8AD9F448D946}" destId="{B40706B3-A7B2-4CB2-A652-282AEB2B8B75}" srcOrd="0" destOrd="0" presId="urn:microsoft.com/office/officeart/2005/8/layout/cycle4"/>
    <dgm:cxn modelId="{F8E700FE-611C-40C4-8ED1-775BEE5B8C4C}" srcId="{7B07AFB7-70FC-4BE5-AC1A-9DE2304EF06B}" destId="{F5BEBEE5-68B8-4999-B69E-8AD9F448D946}" srcOrd="0" destOrd="0" parTransId="{0FD82071-AD5C-47B1-A42B-FFB5BD139E66}" sibTransId="{2F5F2FE8-3F16-431B-8CB0-49524937465B}"/>
    <dgm:cxn modelId="{BE027F0C-4F35-4AAE-BA2B-EFECEAFD596E}" type="presParOf" srcId="{CABFABD7-586F-41D4-B436-A219C94E0CE9}" destId="{91B86021-ED1B-4F54-8557-DF71F221CAA6}" srcOrd="0" destOrd="0" presId="urn:microsoft.com/office/officeart/2005/8/layout/cycle4"/>
    <dgm:cxn modelId="{A7C13D87-F1DB-4A60-9ABC-DC3BBF1916E1}" type="presParOf" srcId="{91B86021-ED1B-4F54-8557-DF71F221CAA6}" destId="{0C84846B-8469-4B83-BA2B-6FF5A045B271}" srcOrd="0" destOrd="0" presId="urn:microsoft.com/office/officeart/2005/8/layout/cycle4"/>
    <dgm:cxn modelId="{60CCA25B-A88E-4835-9124-8F6ED403972A}" type="presParOf" srcId="{CABFABD7-586F-41D4-B436-A219C94E0CE9}" destId="{DED900D6-24A0-44C6-85BB-3192EB0AD669}" srcOrd="1" destOrd="0" presId="urn:microsoft.com/office/officeart/2005/8/layout/cycle4"/>
    <dgm:cxn modelId="{0FD87B82-4B3E-4C48-BE1A-EF76CD64B020}" type="presParOf" srcId="{DED900D6-24A0-44C6-85BB-3192EB0AD669}" destId="{B40706B3-A7B2-4CB2-A652-282AEB2B8B75}" srcOrd="0" destOrd="0" presId="urn:microsoft.com/office/officeart/2005/8/layout/cycle4"/>
    <dgm:cxn modelId="{255439D6-F318-451E-A257-3F21F718DEA2}" type="presParOf" srcId="{DED900D6-24A0-44C6-85BB-3192EB0AD669}" destId="{54E8D965-F356-4325-BE29-F8C32944F447}" srcOrd="1" destOrd="0" presId="urn:microsoft.com/office/officeart/2005/8/layout/cycle4"/>
    <dgm:cxn modelId="{62E88F3D-09C9-46DB-A764-6872D3D5217C}" type="presParOf" srcId="{DED900D6-24A0-44C6-85BB-3192EB0AD669}" destId="{E3DADDCE-A68B-4916-8EE6-A285A3534A14}" srcOrd="2" destOrd="0" presId="urn:microsoft.com/office/officeart/2005/8/layout/cycle4"/>
    <dgm:cxn modelId="{B3581F40-1495-41FC-9596-DBFE0FA5911B}" type="presParOf" srcId="{DED900D6-24A0-44C6-85BB-3192EB0AD669}" destId="{709DCE46-E363-4B8C-B263-42B92DA6EE10}" srcOrd="3" destOrd="0" presId="urn:microsoft.com/office/officeart/2005/8/layout/cycle4"/>
    <dgm:cxn modelId="{094A176B-54F6-4354-A687-9472995CB9A3}" type="presParOf" srcId="{DED900D6-24A0-44C6-85BB-3192EB0AD669}" destId="{DCF224F2-DA56-4A5C-A8BE-10D5ADA49522}" srcOrd="4" destOrd="0" presId="urn:microsoft.com/office/officeart/2005/8/layout/cycle4"/>
    <dgm:cxn modelId="{E0B6F7D2-E7DA-40C8-86CB-7EF60811D474}" type="presParOf" srcId="{CABFABD7-586F-41D4-B436-A219C94E0CE9}" destId="{E0DD07C4-BB0C-4FAB-9C58-8B782DAEF855}" srcOrd="2" destOrd="0" presId="urn:microsoft.com/office/officeart/2005/8/layout/cycle4"/>
    <dgm:cxn modelId="{2B702067-C826-4330-BFF2-C44DA7BC5844}" type="presParOf" srcId="{CABFABD7-586F-41D4-B436-A219C94E0CE9}" destId="{DC246182-FA8E-4483-8DF4-A8709702661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B7BA5-1E39-4243-987F-D6FB5125BF54}">
      <dsp:nvSpPr>
        <dsp:cNvPr id="0" name=""/>
        <dsp:cNvSpPr/>
      </dsp:nvSpPr>
      <dsp:spPr>
        <a:xfrm>
          <a:off x="296310" y="1647766"/>
          <a:ext cx="3117931" cy="904653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rot="0" spcFirstLastPara="0" vertOverflow="overflow" horzOverflow="overflow" vert="horz" wrap="square" lIns="96012" tIns="32004" rIns="32004" bIns="32004" numCol="1" spcCol="1270" rtlCol="0" fromWordArt="0" anchor="ctr" anchorCtr="0" forceAA="0" compatLnSpc="1">
          <a:prstTxWarp prst="textNoShape">
            <a:avLst/>
          </a:prstTxWarp>
          <a:noAutofit/>
        </a:bodyPr>
        <a:lstStyle/>
        <a:p>
          <a:pPr marL="0" lvl="0" indent="0" algn="ctr" defTabSz="10668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prstClr val="white"/>
              </a:solidFill>
              <a:latin typeface="Calibri" panose="020F0502020204030204"/>
              <a:ea typeface="Verdana" panose="020B0604030504040204" pitchFamily="34" charset="0"/>
              <a:cs typeface="Verdana" panose="020B0604030504040204" pitchFamily="34" charset="0"/>
            </a:rPr>
            <a:t>Kopš 23.09.2020</a:t>
          </a:r>
        </a:p>
      </dsp:txBody>
      <dsp:txXfrm>
        <a:off x="748637" y="1647766"/>
        <a:ext cx="2213278" cy="904653"/>
      </dsp:txXfrm>
    </dsp:sp>
    <dsp:sp modelId="{2A5AFFAF-0671-4794-92E3-5FA5B5C74131}">
      <dsp:nvSpPr>
        <dsp:cNvPr id="0" name=""/>
        <dsp:cNvSpPr/>
      </dsp:nvSpPr>
      <dsp:spPr>
        <a:xfrm>
          <a:off x="3079031" y="1244697"/>
          <a:ext cx="3171375" cy="907783"/>
        </a:xfrm>
        <a:prstGeom prst="chevron">
          <a:avLst/>
        </a:prstGeom>
        <a:solidFill>
          <a:srgbClr val="92D050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31.12.2020</a:t>
          </a:r>
        </a:p>
      </dsp:txBody>
      <dsp:txXfrm>
        <a:off x="3532923" y="1244697"/>
        <a:ext cx="2263592" cy="907783"/>
      </dsp:txXfrm>
    </dsp:sp>
    <dsp:sp modelId="{6B2D28F5-AAA9-4DF3-A27F-7E31DB2B8258}">
      <dsp:nvSpPr>
        <dsp:cNvPr id="0" name=""/>
        <dsp:cNvSpPr/>
      </dsp:nvSpPr>
      <dsp:spPr>
        <a:xfrm>
          <a:off x="5969872" y="861988"/>
          <a:ext cx="2967816" cy="825403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23.06.2021</a:t>
          </a:r>
        </a:p>
      </dsp:txBody>
      <dsp:txXfrm>
        <a:off x="6382574" y="861988"/>
        <a:ext cx="2142413" cy="825403"/>
      </dsp:txXfrm>
    </dsp:sp>
    <dsp:sp modelId="{71A4BC23-760B-461E-BE26-6C6224B885F0}">
      <dsp:nvSpPr>
        <dsp:cNvPr id="0" name=""/>
        <dsp:cNvSpPr/>
      </dsp:nvSpPr>
      <dsp:spPr>
        <a:xfrm>
          <a:off x="8585925" y="367988"/>
          <a:ext cx="3334209" cy="794203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31.12.2022</a:t>
          </a:r>
        </a:p>
      </dsp:txBody>
      <dsp:txXfrm>
        <a:off x="8983027" y="367988"/>
        <a:ext cx="2540006" cy="7942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0706B3-A7B2-4CB2-A652-282AEB2B8B75}">
      <dsp:nvSpPr>
        <dsp:cNvPr id="0" name=""/>
        <dsp:cNvSpPr/>
      </dsp:nvSpPr>
      <dsp:spPr>
        <a:xfrm>
          <a:off x="2409255" y="302787"/>
          <a:ext cx="2346282" cy="2346282"/>
        </a:xfrm>
        <a:prstGeom prst="pieWedge">
          <a:avLst/>
        </a:prstGeom>
        <a:solidFill>
          <a:srgbClr val="92D050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+mn-lt"/>
            </a:rPr>
            <a:t>Iestādes un pašvaldības</a:t>
          </a:r>
        </a:p>
      </dsp:txBody>
      <dsp:txXfrm>
        <a:off x="3096465" y="989997"/>
        <a:ext cx="1659072" cy="1659072"/>
      </dsp:txXfrm>
    </dsp:sp>
    <dsp:sp modelId="{54E8D965-F356-4325-BE29-F8C32944F447}">
      <dsp:nvSpPr>
        <dsp:cNvPr id="0" name=""/>
        <dsp:cNvSpPr/>
      </dsp:nvSpPr>
      <dsp:spPr>
        <a:xfrm rot="5400000">
          <a:off x="4896571" y="320431"/>
          <a:ext cx="2346282" cy="2346282"/>
        </a:xfrm>
        <a:prstGeom prst="pieWedge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+mn-lt"/>
            </a:rPr>
            <a:t>IKT nozares uzņēmumi un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+mn-lt"/>
            </a:rPr>
            <a:t>NVO</a:t>
          </a:r>
        </a:p>
      </dsp:txBody>
      <dsp:txXfrm rot="-5400000">
        <a:off x="4896571" y="1007641"/>
        <a:ext cx="1659072" cy="1659072"/>
      </dsp:txXfrm>
    </dsp:sp>
    <dsp:sp modelId="{E3DADDCE-A68B-4916-8EE6-A285A3534A14}">
      <dsp:nvSpPr>
        <dsp:cNvPr id="0" name=""/>
        <dsp:cNvSpPr/>
      </dsp:nvSpPr>
      <dsp:spPr>
        <a:xfrm rot="10800000">
          <a:off x="4874797" y="2741746"/>
          <a:ext cx="2346282" cy="2346282"/>
        </a:xfrm>
        <a:prstGeom prst="pieWedge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+mn-lt"/>
            </a:rPr>
            <a:t>Izglītības programmu plānotāji, augstākās izglītības iestādes</a:t>
          </a:r>
        </a:p>
      </dsp:txBody>
      <dsp:txXfrm rot="10800000">
        <a:off x="4874797" y="2741746"/>
        <a:ext cx="1659072" cy="1659072"/>
      </dsp:txXfrm>
    </dsp:sp>
    <dsp:sp modelId="{709DCE46-E363-4B8C-B263-42B92DA6EE10}">
      <dsp:nvSpPr>
        <dsp:cNvPr id="0" name=""/>
        <dsp:cNvSpPr/>
      </dsp:nvSpPr>
      <dsp:spPr>
        <a:xfrm rot="16200000">
          <a:off x="2409255" y="2752633"/>
          <a:ext cx="2346282" cy="2346282"/>
        </a:xfrm>
        <a:prstGeom prst="pieWedge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+mn-lt"/>
            </a:rPr>
            <a:t>Personu ar invaliditāti NVO</a:t>
          </a:r>
        </a:p>
      </dsp:txBody>
      <dsp:txXfrm rot="5400000">
        <a:off x="3096465" y="2752633"/>
        <a:ext cx="1659072" cy="1659072"/>
      </dsp:txXfrm>
    </dsp:sp>
    <dsp:sp modelId="{E0DD07C4-BB0C-4FAB-9C58-8B782DAEF855}">
      <dsp:nvSpPr>
        <dsp:cNvPr id="0" name=""/>
        <dsp:cNvSpPr/>
      </dsp:nvSpPr>
      <dsp:spPr>
        <a:xfrm>
          <a:off x="4361132" y="2221653"/>
          <a:ext cx="810090" cy="70442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246182-FA8E-4483-8DF4-A8709702661D}">
      <dsp:nvSpPr>
        <dsp:cNvPr id="0" name=""/>
        <dsp:cNvSpPr/>
      </dsp:nvSpPr>
      <dsp:spPr>
        <a:xfrm rot="10800000">
          <a:off x="4361132" y="2492586"/>
          <a:ext cx="810090" cy="70442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1E7BB-2A0C-43B6-A15D-0B80FC262185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5CEB0-0C28-400A-B329-BB86E74D46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1624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5CEB0-0C28-400A-B329-BB86E74D469A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9841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0AFAB-E57A-45B6-AABC-BF5E5059C98F}" type="slidenum">
              <a:rPr lang="lv-LV" altLang="en-US" smtClean="0">
                <a:solidFill>
                  <a:prstClr val="black"/>
                </a:solidFill>
              </a:rPr>
              <a:pPr/>
              <a:t>7</a:t>
            </a:fld>
            <a:endParaRPr lang="lv-LV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684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502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94419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94086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8875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0333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0393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1F735DA-8BE7-4731-AE87-8325D0D140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349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B674CBA-349E-4E69-A93B-8F0293F043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309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F0504F8-9A58-4132-A51B-4C07DD4D6D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7464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28821CA-972C-4B70-9554-94A9849567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7081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DF1766F1-74B2-46BE-9540-0B9FCFA03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066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132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A5A8149-C651-498D-8018-C9D856909D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8774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EC12302-7A91-4507-8E7F-7D03F7A68E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58819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8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12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644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0417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743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35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403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606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F85B4-DAA4-4C27-8109-BA2579173527}" type="datetimeFigureOut">
              <a:rPr lang="lv-LV" smtClean="0"/>
              <a:t>25.11.2020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720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C7808D-7B7A-4AF3-BC99-6A59D127DCF4}" type="datetime1">
              <a:rPr lang="lv-LV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B6CA9AF8-1FFC-4696-9BF5-0CCEDF0E4C15}" type="slidenum">
              <a:rPr lang="en-US" altLang="en-US" smtClean="0">
                <a:cs typeface="Arial" panose="020B0604020202020204" pitchFamily="34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683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hf sldNum="0"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8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Pauls.punktis@varam.gov.l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429000"/>
            <a:ext cx="10363200" cy="960442"/>
          </a:xfrm>
        </p:spPr>
        <p:txBody>
          <a:bodyPr>
            <a:normAutofit fontScale="90000"/>
          </a:bodyPr>
          <a:lstStyle/>
          <a:p>
            <a:r>
              <a:rPr lang="lv-LV" sz="4000" dirty="0">
                <a:latin typeface="+mn-lt"/>
              </a:rPr>
              <a:t>5 atbildes, ko vērts zināt </a:t>
            </a:r>
            <a:br>
              <a:rPr lang="lv-LV" sz="4000" dirty="0">
                <a:latin typeface="+mn-lt"/>
              </a:rPr>
            </a:br>
            <a:r>
              <a:rPr lang="lv-LV" sz="4000" dirty="0">
                <a:latin typeface="+mn-lt"/>
              </a:rPr>
              <a:t>par valsts pārvaldes digitālā satura piekļūstamību un iesaistīto pušu lomu</a:t>
            </a:r>
            <a:br>
              <a:rPr lang="lv-LV" dirty="0"/>
            </a:br>
            <a:endParaRPr lang="lv-LV" b="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962185" y="5183723"/>
            <a:ext cx="6096000" cy="879719"/>
          </a:xfrm>
        </p:spPr>
        <p:txBody>
          <a:bodyPr>
            <a:normAutofit fontScale="70000" lnSpcReduction="20000"/>
          </a:bodyPr>
          <a:lstStyle/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lv-LV" sz="2200" dirty="0">
                <a:latin typeface="+mn-lt"/>
              </a:rPr>
              <a:t>Margarita Krišlauka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lv-LV" sz="2200" dirty="0">
                <a:latin typeface="+mn-lt"/>
              </a:rPr>
              <a:t>Informācijas sabiedrības attīstības departamenta  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lv-LV" sz="2200" dirty="0">
                <a:latin typeface="+mn-lt"/>
              </a:rPr>
              <a:t>Informācijas sabiedrības politikas īstenošanas koordinācijas nodaļas vadītāja</a:t>
            </a:r>
          </a:p>
          <a:p>
            <a:pPr algn="r"/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0326028" y="6063442"/>
            <a:ext cx="1576039" cy="639762"/>
          </a:xfrm>
        </p:spPr>
        <p:txBody>
          <a:bodyPr/>
          <a:lstStyle/>
          <a:p>
            <a:r>
              <a:rPr lang="lv-LV" sz="1600" dirty="0">
                <a:latin typeface="+mn-lt"/>
              </a:rPr>
              <a:t>26.10.2020</a:t>
            </a:r>
            <a:r>
              <a:rPr lang="lv-LV" dirty="0"/>
              <a:t>.</a:t>
            </a:r>
          </a:p>
        </p:txBody>
      </p:sp>
      <p:pic>
        <p:nvPicPr>
          <p:cNvPr id="6" name="Attēls 5">
            <a:extLst>
              <a:ext uri="{FF2B5EF4-FFF2-40B4-BE49-F238E27FC236}">
                <a16:creationId xmlns:a16="http://schemas.microsoft.com/office/drawing/2014/main" id="{8BC0EC57-0CAB-4EF3-81E7-91CF368E7A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40579"/>
            <a:ext cx="6096000" cy="128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467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CA33A42-40DB-4BCF-953A-09B5C4506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970" y="-15006"/>
            <a:ext cx="10951030" cy="1325563"/>
          </a:xfrm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lv-LV" sz="4000" b="1">
                <a:solidFill>
                  <a:srgbClr val="002060"/>
                </a:solidFill>
              </a:rPr>
              <a:t>Kāpēc?</a:t>
            </a:r>
            <a:endParaRPr lang="lv-LV" sz="4000" b="1" dirty="0">
              <a:solidFill>
                <a:srgbClr val="002060"/>
              </a:solidFill>
            </a:endParaRPr>
          </a:p>
        </p:txBody>
      </p:sp>
      <p:sp>
        <p:nvSpPr>
          <p:cNvPr id="5" name="Taisnstūris: ar noapaļotiem stūriem 4">
            <a:extLst>
              <a:ext uri="{FF2B5EF4-FFF2-40B4-BE49-F238E27FC236}">
                <a16:creationId xmlns:a16="http://schemas.microsoft.com/office/drawing/2014/main" id="{76B8F358-8035-465C-872F-77413E457B08}"/>
              </a:ext>
            </a:extLst>
          </p:cNvPr>
          <p:cNvSpPr/>
          <p:nvPr/>
        </p:nvSpPr>
        <p:spPr>
          <a:xfrm>
            <a:off x="244117" y="3837999"/>
            <a:ext cx="2722179" cy="1062989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/>
              <a:t>Lietotāju vajadzība saņemt  piekļūstamu saturu</a:t>
            </a:r>
            <a:endParaRPr lang="lv-LV" sz="2000" dirty="0"/>
          </a:p>
        </p:txBody>
      </p:sp>
      <p:sp>
        <p:nvSpPr>
          <p:cNvPr id="6" name="Taisnstūris: ar noapaļotiem stūriem 5">
            <a:extLst>
              <a:ext uri="{FF2B5EF4-FFF2-40B4-BE49-F238E27FC236}">
                <a16:creationId xmlns:a16="http://schemas.microsoft.com/office/drawing/2014/main" id="{F6059550-3030-4B8E-A6BD-C76E6FC832D6}"/>
              </a:ext>
            </a:extLst>
          </p:cNvPr>
          <p:cNvSpPr/>
          <p:nvPr/>
        </p:nvSpPr>
        <p:spPr>
          <a:xfrm>
            <a:off x="3961837" y="2699262"/>
            <a:ext cx="2722179" cy="1062989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lv-LV" sz="2000" dirty="0"/>
              <a:t>ES līmeņa ietvars minimālajām prasībām/standarts </a:t>
            </a:r>
          </a:p>
        </p:txBody>
      </p:sp>
      <p:sp>
        <p:nvSpPr>
          <p:cNvPr id="7" name="Taisnstūris: ar noapaļotiem stūriem 6">
            <a:extLst>
              <a:ext uri="{FF2B5EF4-FFF2-40B4-BE49-F238E27FC236}">
                <a16:creationId xmlns:a16="http://schemas.microsoft.com/office/drawing/2014/main" id="{45D3F108-8C76-4682-9FC9-3888E34B1BE4}"/>
              </a:ext>
            </a:extLst>
          </p:cNvPr>
          <p:cNvSpPr/>
          <p:nvPr/>
        </p:nvSpPr>
        <p:spPr>
          <a:xfrm>
            <a:off x="7870372" y="1600207"/>
            <a:ext cx="2808139" cy="1029043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lv-LV" sz="2000"/>
              <a:t>Vienošanās par Latvijas ietvaru minimālajām prasībām </a:t>
            </a:r>
            <a:endParaRPr lang="lv-LV" sz="2000" dirty="0"/>
          </a:p>
        </p:txBody>
      </p:sp>
      <p:cxnSp>
        <p:nvCxnSpPr>
          <p:cNvPr id="8" name="Taisns savienotājs 7">
            <a:extLst>
              <a:ext uri="{FF2B5EF4-FFF2-40B4-BE49-F238E27FC236}">
                <a16:creationId xmlns:a16="http://schemas.microsoft.com/office/drawing/2014/main" id="{93E09D66-8A2A-4CD3-B425-921EA42D194C}"/>
              </a:ext>
            </a:extLst>
          </p:cNvPr>
          <p:cNvCxnSpPr>
            <a:cxnSpLocks/>
          </p:cNvCxnSpPr>
          <p:nvPr/>
        </p:nvCxnSpPr>
        <p:spPr>
          <a:xfrm flipV="1">
            <a:off x="1390826" y="2413518"/>
            <a:ext cx="10341054" cy="3284359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aisnstūris 8">
            <a:extLst>
              <a:ext uri="{FF2B5EF4-FFF2-40B4-BE49-F238E27FC236}">
                <a16:creationId xmlns:a16="http://schemas.microsoft.com/office/drawing/2014/main" id="{45F3002B-C718-4124-ADA9-D905ED4878F3}"/>
              </a:ext>
            </a:extLst>
          </p:cNvPr>
          <p:cNvSpPr/>
          <p:nvPr/>
        </p:nvSpPr>
        <p:spPr>
          <a:xfrm>
            <a:off x="8086719" y="3630867"/>
            <a:ext cx="224245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000" dirty="0"/>
              <a:t>MK noteikumi Nr. 445 «Kārtība, kādā iestādes ievieto informāciju internetā»</a:t>
            </a:r>
          </a:p>
        </p:txBody>
      </p:sp>
      <p:sp>
        <p:nvSpPr>
          <p:cNvPr id="10" name="Taisnstūris 9">
            <a:extLst>
              <a:ext uri="{FF2B5EF4-FFF2-40B4-BE49-F238E27FC236}">
                <a16:creationId xmlns:a16="http://schemas.microsoft.com/office/drawing/2014/main" id="{3FB5E74E-5282-45F1-BB98-DB5B873D36A9}"/>
              </a:ext>
            </a:extLst>
          </p:cNvPr>
          <p:cNvSpPr/>
          <p:nvPr/>
        </p:nvSpPr>
        <p:spPr>
          <a:xfrm>
            <a:off x="3961837" y="5011428"/>
            <a:ext cx="413713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000"/>
              <a:t>Eiropas Parlamenta un Padomes Direktīva (ES) 2016/2102 (2016. gada 26. oktobris) par publiskā sektora struktūru tīmekļvietņu un mobilo lietotņu piekļūstamību </a:t>
            </a:r>
            <a:endParaRPr lang="lv-LV" sz="2000" dirty="0"/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FCFA8E74-990B-462E-B508-60BA4AB997DF}"/>
              </a:ext>
            </a:extLst>
          </p:cNvPr>
          <p:cNvSpPr/>
          <p:nvPr/>
        </p:nvSpPr>
        <p:spPr>
          <a:xfrm>
            <a:off x="0" y="0"/>
            <a:ext cx="1240970" cy="131055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4000" b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1.</a:t>
            </a:r>
            <a:endParaRPr lang="lv-LV" sz="40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 descr="Darbam jaunizveidotajā Ekonomisko lietu tiesā pieteikušies 183 pretendenti  - Jaunā konservatīvā partija">
            <a:extLst>
              <a:ext uri="{FF2B5EF4-FFF2-40B4-BE49-F238E27FC236}">
                <a16:creationId xmlns:a16="http://schemas.microsoft.com/office/drawing/2014/main" id="{F2E00FE3-5209-4D9E-9AC8-10DDB5FD9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4722" y="-597085"/>
            <a:ext cx="3837326" cy="2431020"/>
          </a:xfrm>
          <a:prstGeom prst="ellipse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373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CA33A42-40DB-4BCF-953A-09B5C4506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970" y="-15006"/>
            <a:ext cx="10951030" cy="1325563"/>
          </a:xfrm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2060"/>
                </a:solidFill>
              </a:rPr>
              <a:t>Kas?</a:t>
            </a:r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FCFA8E74-990B-462E-B508-60BA4AB997DF}"/>
              </a:ext>
            </a:extLst>
          </p:cNvPr>
          <p:cNvSpPr/>
          <p:nvPr/>
        </p:nvSpPr>
        <p:spPr>
          <a:xfrm>
            <a:off x="0" y="0"/>
            <a:ext cx="1240970" cy="131055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40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2.</a:t>
            </a:r>
          </a:p>
        </p:txBody>
      </p:sp>
      <p:cxnSp>
        <p:nvCxnSpPr>
          <p:cNvPr id="12" name="Taisns savienotājs 11">
            <a:extLst>
              <a:ext uri="{FF2B5EF4-FFF2-40B4-BE49-F238E27FC236}">
                <a16:creationId xmlns:a16="http://schemas.microsoft.com/office/drawing/2014/main" id="{0F615591-6538-4379-8288-D9061368671D}"/>
              </a:ext>
            </a:extLst>
          </p:cNvPr>
          <p:cNvCxnSpPr>
            <a:cxnSpLocks/>
          </p:cNvCxnSpPr>
          <p:nvPr/>
        </p:nvCxnSpPr>
        <p:spPr>
          <a:xfrm flipV="1">
            <a:off x="1240970" y="3722914"/>
            <a:ext cx="10287001" cy="1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Taisns savienotājs 12">
            <a:extLst>
              <a:ext uri="{FF2B5EF4-FFF2-40B4-BE49-F238E27FC236}">
                <a16:creationId xmlns:a16="http://schemas.microsoft.com/office/drawing/2014/main" id="{5CBF581E-E2A3-4780-8EB7-EB09814F0717}"/>
              </a:ext>
            </a:extLst>
          </p:cNvPr>
          <p:cNvCxnSpPr>
            <a:cxnSpLocks/>
          </p:cNvCxnSpPr>
          <p:nvPr/>
        </p:nvCxnSpPr>
        <p:spPr>
          <a:xfrm flipV="1">
            <a:off x="3265713" y="1926771"/>
            <a:ext cx="0" cy="3592285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aisnstūris 16">
            <a:extLst>
              <a:ext uri="{FF2B5EF4-FFF2-40B4-BE49-F238E27FC236}">
                <a16:creationId xmlns:a16="http://schemas.microsoft.com/office/drawing/2014/main" id="{742FC8D0-AA45-4438-A38B-4B948A37805B}"/>
              </a:ext>
            </a:extLst>
          </p:cNvPr>
          <p:cNvSpPr/>
          <p:nvPr/>
        </p:nvSpPr>
        <p:spPr>
          <a:xfrm>
            <a:off x="3581400" y="1814037"/>
            <a:ext cx="22424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Piekļūstamas tīmekļvietnes, mobilās lietotnes, iekšējās un ārējās informācijas sistēmas, portāli u.c.</a:t>
            </a:r>
          </a:p>
        </p:txBody>
      </p:sp>
      <p:sp>
        <p:nvSpPr>
          <p:cNvPr id="18" name="Taisnstūris 17">
            <a:extLst>
              <a:ext uri="{FF2B5EF4-FFF2-40B4-BE49-F238E27FC236}">
                <a16:creationId xmlns:a16="http://schemas.microsoft.com/office/drawing/2014/main" id="{3A7A415A-D3C4-401E-882A-1816DABB7957}"/>
              </a:ext>
            </a:extLst>
          </p:cNvPr>
          <p:cNvSpPr/>
          <p:nvPr/>
        </p:nvSpPr>
        <p:spPr>
          <a:xfrm>
            <a:off x="6384470" y="1814037"/>
            <a:ext cx="22424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Vienkāršotais</a:t>
            </a:r>
          </a:p>
          <a:p>
            <a:r>
              <a:rPr lang="lv-LV" dirty="0"/>
              <a:t>pašvērtējums par tīmekļvietņu piekļūstamības līmeni</a:t>
            </a:r>
          </a:p>
        </p:txBody>
      </p:sp>
      <p:sp>
        <p:nvSpPr>
          <p:cNvPr id="19" name="Taisnstūris 18">
            <a:extLst>
              <a:ext uri="{FF2B5EF4-FFF2-40B4-BE49-F238E27FC236}">
                <a16:creationId xmlns:a16="http://schemas.microsoft.com/office/drawing/2014/main" id="{7CCACC10-7BA1-423B-B106-AEA211153424}"/>
              </a:ext>
            </a:extLst>
          </p:cNvPr>
          <p:cNvSpPr/>
          <p:nvPr/>
        </p:nvSpPr>
        <p:spPr>
          <a:xfrm>
            <a:off x="9399812" y="1814037"/>
            <a:ext cx="22424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Piekļūstamības paziņojums tīmekļvietnēs un mobilajās lietotnēs</a:t>
            </a:r>
          </a:p>
        </p:txBody>
      </p:sp>
      <p:sp>
        <p:nvSpPr>
          <p:cNvPr id="20" name="Taisnstūris: ar noapaļotiem stūriem 19">
            <a:extLst>
              <a:ext uri="{FF2B5EF4-FFF2-40B4-BE49-F238E27FC236}">
                <a16:creationId xmlns:a16="http://schemas.microsoft.com/office/drawing/2014/main" id="{AF45CA90-D64E-45BC-8F6D-7FC167621C5D}"/>
              </a:ext>
            </a:extLst>
          </p:cNvPr>
          <p:cNvSpPr/>
          <p:nvPr/>
        </p:nvSpPr>
        <p:spPr>
          <a:xfrm>
            <a:off x="227848" y="2159705"/>
            <a:ext cx="2722179" cy="1062989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800" b="1" dirty="0"/>
              <a:t>IESTĀDE</a:t>
            </a:r>
          </a:p>
          <a:p>
            <a:pPr algn="ctr"/>
            <a:r>
              <a:rPr lang="lv-LV" sz="2000" dirty="0"/>
              <a:t>Darītājs</a:t>
            </a:r>
          </a:p>
        </p:txBody>
      </p:sp>
      <p:sp>
        <p:nvSpPr>
          <p:cNvPr id="21" name="Taisnstūris: ar noapaļotiem stūriem 20">
            <a:extLst>
              <a:ext uri="{FF2B5EF4-FFF2-40B4-BE49-F238E27FC236}">
                <a16:creationId xmlns:a16="http://schemas.microsoft.com/office/drawing/2014/main" id="{B8C9B050-CC0A-450E-9D8F-BA4613C3E414}"/>
              </a:ext>
            </a:extLst>
          </p:cNvPr>
          <p:cNvSpPr/>
          <p:nvPr/>
        </p:nvSpPr>
        <p:spPr>
          <a:xfrm>
            <a:off x="227848" y="4223135"/>
            <a:ext cx="2722179" cy="1062989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800" b="1" dirty="0"/>
              <a:t>VARAM</a:t>
            </a:r>
          </a:p>
          <a:p>
            <a:pPr algn="ctr"/>
            <a:r>
              <a:rPr lang="lv-LV" sz="2000" dirty="0"/>
              <a:t>Uzraudzītājs un atbalsts</a:t>
            </a:r>
          </a:p>
        </p:txBody>
      </p:sp>
      <p:sp>
        <p:nvSpPr>
          <p:cNvPr id="22" name="Taisnstūris 21">
            <a:extLst>
              <a:ext uri="{FF2B5EF4-FFF2-40B4-BE49-F238E27FC236}">
                <a16:creationId xmlns:a16="http://schemas.microsoft.com/office/drawing/2014/main" id="{F5BAE862-372A-436E-8DB9-2B2F974B819E}"/>
              </a:ext>
            </a:extLst>
          </p:cNvPr>
          <p:cNvSpPr/>
          <p:nvPr/>
        </p:nvSpPr>
        <p:spPr>
          <a:xfrm>
            <a:off x="3616779" y="4223135"/>
            <a:ext cx="22424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Piekļūstamas prasības uzraudzība ES fondu finansētos IKT projektu produktos</a:t>
            </a:r>
          </a:p>
        </p:txBody>
      </p:sp>
      <p:sp>
        <p:nvSpPr>
          <p:cNvPr id="23" name="Taisnstūris 22">
            <a:extLst>
              <a:ext uri="{FF2B5EF4-FFF2-40B4-BE49-F238E27FC236}">
                <a16:creationId xmlns:a16="http://schemas.microsoft.com/office/drawing/2014/main" id="{5F63009C-2B09-4AA6-A3EA-559D3DBD53D1}"/>
              </a:ext>
            </a:extLst>
          </p:cNvPr>
          <p:cNvSpPr/>
          <p:nvPr/>
        </p:nvSpPr>
        <p:spPr>
          <a:xfrm>
            <a:off x="6384470" y="4159320"/>
            <a:ext cx="22424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Vadlīnijas vienkāršotā pašvērtējuma veikšanai</a:t>
            </a:r>
          </a:p>
        </p:txBody>
      </p:sp>
      <p:sp>
        <p:nvSpPr>
          <p:cNvPr id="24" name="Taisnstūris 23">
            <a:extLst>
              <a:ext uri="{FF2B5EF4-FFF2-40B4-BE49-F238E27FC236}">
                <a16:creationId xmlns:a16="http://schemas.microsoft.com/office/drawing/2014/main" id="{4B054FDD-FF60-4731-BB67-4063034E0FA0}"/>
              </a:ext>
            </a:extLst>
          </p:cNvPr>
          <p:cNvSpPr/>
          <p:nvPr/>
        </p:nvSpPr>
        <p:spPr>
          <a:xfrm>
            <a:off x="6384470" y="5357991"/>
            <a:ext cx="22424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Padziļinātie auditi tīmekļvietnēm un mobilajām lietotnēm</a:t>
            </a:r>
          </a:p>
        </p:txBody>
      </p:sp>
      <p:sp>
        <p:nvSpPr>
          <p:cNvPr id="25" name="Taisnstūris 24">
            <a:extLst>
              <a:ext uri="{FF2B5EF4-FFF2-40B4-BE49-F238E27FC236}">
                <a16:creationId xmlns:a16="http://schemas.microsoft.com/office/drawing/2014/main" id="{4A61361A-31C8-45BE-A77C-CD0F42EA18A2}"/>
              </a:ext>
            </a:extLst>
          </p:cNvPr>
          <p:cNvSpPr/>
          <p:nvPr/>
        </p:nvSpPr>
        <p:spPr>
          <a:xfrm>
            <a:off x="9399812" y="4159320"/>
            <a:ext cx="2242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Veidne un vadlīnijas veidnes aizpildīšanai</a:t>
            </a:r>
          </a:p>
        </p:txBody>
      </p:sp>
      <p:pic>
        <p:nvPicPr>
          <p:cNvPr id="2050" name="Picture 2" descr="Closeup View Generic Atm Keypad Buttons Stock Illustration 315035669">
            <a:extLst>
              <a:ext uri="{FF2B5EF4-FFF2-40B4-BE49-F238E27FC236}">
                <a16:creationId xmlns:a16="http://schemas.microsoft.com/office/drawing/2014/main" id="{6062D8E3-B664-402E-88F3-6C683E7227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83" b="10266"/>
          <a:stretch/>
        </p:blipFill>
        <p:spPr bwMode="auto">
          <a:xfrm>
            <a:off x="8369050" y="-1264162"/>
            <a:ext cx="5063920" cy="3019092"/>
          </a:xfrm>
          <a:prstGeom prst="ellipse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AC3B969-582A-4072-9AA6-6AE8BAC5ACCD}"/>
              </a:ext>
            </a:extLst>
          </p:cNvPr>
          <p:cNvSpPr txBox="1"/>
          <p:nvPr/>
        </p:nvSpPr>
        <p:spPr>
          <a:xfrm>
            <a:off x="130629" y="6319442"/>
            <a:ext cx="788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>
                <a:solidFill>
                  <a:schemeClr val="accent5"/>
                </a:solidFill>
              </a:rPr>
              <a:t>Valsts un pašvaldību iestāžu tīmekļvietņu vienotā platforma</a:t>
            </a:r>
          </a:p>
        </p:txBody>
      </p:sp>
    </p:spTree>
    <p:extLst>
      <p:ext uri="{BB962C8B-B14F-4D97-AF65-F5344CB8AC3E}">
        <p14:creationId xmlns:p14="http://schemas.microsoft.com/office/powerpoint/2010/main" val="876748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CA33A42-40DB-4BCF-953A-09B5C4506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970" y="-15006"/>
            <a:ext cx="10951030" cy="1325563"/>
          </a:xfrm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2060"/>
                </a:solidFill>
              </a:rPr>
              <a:t>Kad?</a:t>
            </a:r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FCFA8E74-990B-462E-B508-60BA4AB997DF}"/>
              </a:ext>
            </a:extLst>
          </p:cNvPr>
          <p:cNvSpPr/>
          <p:nvPr/>
        </p:nvSpPr>
        <p:spPr>
          <a:xfrm>
            <a:off x="0" y="0"/>
            <a:ext cx="1240970" cy="131055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40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3.</a:t>
            </a:r>
          </a:p>
        </p:txBody>
      </p:sp>
      <p:graphicFrame>
        <p:nvGraphicFramePr>
          <p:cNvPr id="15" name="Diagram 3">
            <a:extLst>
              <a:ext uri="{FF2B5EF4-FFF2-40B4-BE49-F238E27FC236}">
                <a16:creationId xmlns:a16="http://schemas.microsoft.com/office/drawing/2014/main" id="{3FCF7BAA-B95A-4BF5-8D20-7FE8F689CC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8600601"/>
              </p:ext>
            </p:extLst>
          </p:nvPr>
        </p:nvGraphicFramePr>
        <p:xfrm>
          <a:off x="121361" y="1039775"/>
          <a:ext cx="11949278" cy="5141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Text Box 8">
            <a:extLst>
              <a:ext uri="{FF2B5EF4-FFF2-40B4-BE49-F238E27FC236}">
                <a16:creationId xmlns:a16="http://schemas.microsoft.com/office/drawing/2014/main" id="{FEC444E0-A56B-44A6-919E-55E462377703}"/>
              </a:ext>
            </a:extLst>
          </p:cNvPr>
          <p:cNvSpPr txBox="1"/>
          <p:nvPr/>
        </p:nvSpPr>
        <p:spPr>
          <a:xfrm>
            <a:off x="3854283" y="3360919"/>
            <a:ext cx="2161309" cy="1572127"/>
          </a:xfrm>
          <a:prstGeom prst="rect">
            <a:avLst/>
          </a:prstGeom>
          <a:solidFill>
            <a:sysClr val="window" lastClr="FFFFFF"/>
          </a:solidFill>
          <a:ln w="28575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00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defTabSz="938213" eaLnBrk="0" fontAlgn="base" hangingPunct="0">
              <a:spcBef>
                <a:spcPct val="0"/>
              </a:spcBef>
            </a:pPr>
            <a:r>
              <a:rPr lang="lv-LV" sz="1800" dirty="0">
                <a:solidFill>
                  <a:prstClr val="black"/>
                </a:solidFill>
                <a:latin typeface="+mn-lt"/>
              </a:rPr>
              <a:t>Visas tīmekļvietnes izvērtētas par atbilstību piekļūstamības prasībām (vienkāršotā izvērtēšana)</a:t>
            </a:r>
          </a:p>
          <a:p>
            <a:pPr defTabSz="938213" eaLnBrk="0" fontAlgn="base" hangingPunct="0">
              <a:spcBef>
                <a:spcPct val="0"/>
              </a:spcBef>
            </a:pPr>
            <a:r>
              <a:rPr lang="lv-LV" sz="1800" dirty="0">
                <a:solidFill>
                  <a:prstClr val="black"/>
                </a:solidFill>
                <a:latin typeface="+mn-lt"/>
              </a:rPr>
              <a:t>Publicēts piekļūstamības paziņojums</a:t>
            </a:r>
          </a:p>
        </p:txBody>
      </p:sp>
      <p:sp>
        <p:nvSpPr>
          <p:cNvPr id="26" name="Text Box 18">
            <a:extLst>
              <a:ext uri="{FF2B5EF4-FFF2-40B4-BE49-F238E27FC236}">
                <a16:creationId xmlns:a16="http://schemas.microsoft.com/office/drawing/2014/main" id="{5AC6CA68-DF49-422F-90F6-F588CBD43ED7}"/>
              </a:ext>
            </a:extLst>
          </p:cNvPr>
          <p:cNvSpPr txBox="1"/>
          <p:nvPr/>
        </p:nvSpPr>
        <p:spPr>
          <a:xfrm>
            <a:off x="876761" y="3831179"/>
            <a:ext cx="2044158" cy="631608"/>
          </a:xfrm>
          <a:prstGeom prst="rect">
            <a:avLst/>
          </a:prstGeom>
          <a:solidFill>
            <a:sysClr val="window" lastClr="FFFFFF"/>
          </a:solidFill>
          <a:ln w="28575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00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lv-LV" sz="1800" dirty="0">
                <a:solidFill>
                  <a:prstClr val="black"/>
                </a:solidFill>
                <a:latin typeface="+mn-lt"/>
              </a:rPr>
              <a:t>Tīmekļvietnes  piekļūstamas</a:t>
            </a:r>
          </a:p>
          <a:p>
            <a:pPr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lv-LV" sz="1800" dirty="0">
                <a:solidFill>
                  <a:prstClr val="black"/>
                </a:solidFill>
                <a:latin typeface="+mn-lt"/>
              </a:rPr>
              <a:t> (vēlāks termiņš tīmekļvietņu vienotās platformas tīmekļvietnēm)</a:t>
            </a:r>
          </a:p>
          <a:p>
            <a:pPr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lv-LV" sz="1800" dirty="0">
                <a:solidFill>
                  <a:prstClr val="black"/>
                </a:solidFill>
                <a:latin typeface="+mn-lt"/>
              </a:rPr>
              <a:t> </a:t>
            </a:r>
          </a:p>
          <a:p>
            <a:pPr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lv-LV" sz="1800" dirty="0">
                <a:solidFill>
                  <a:prstClr val="black"/>
                </a:solidFill>
                <a:latin typeface="+mn-lt"/>
              </a:rPr>
              <a:t> </a:t>
            </a:r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BDA08492-C1B1-4911-B3C9-6218BBC0072F}"/>
              </a:ext>
            </a:extLst>
          </p:cNvPr>
          <p:cNvSpPr txBox="1"/>
          <p:nvPr/>
        </p:nvSpPr>
        <p:spPr>
          <a:xfrm>
            <a:off x="6890871" y="2918539"/>
            <a:ext cx="1675966" cy="308146"/>
          </a:xfrm>
          <a:prstGeom prst="rect">
            <a:avLst/>
          </a:prstGeom>
          <a:solidFill>
            <a:sysClr val="window" lastClr="FFFFFF"/>
          </a:solidFill>
          <a:ln w="28575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00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defTabSz="938213" eaLnBrk="0" fontAlgn="base" hangingPunct="0">
              <a:spcBef>
                <a:spcPct val="0"/>
              </a:spcBef>
            </a:pPr>
            <a:r>
              <a:rPr lang="lv-LV" sz="1800" dirty="0">
                <a:solidFill>
                  <a:prstClr val="black"/>
                </a:solidFill>
                <a:latin typeface="+mn-lt"/>
              </a:rPr>
              <a:t>Visas mobilās lietotnes piekļūstamas</a:t>
            </a:r>
            <a:endParaRPr lang="lv-LV" sz="1800" b="1" dirty="0">
              <a:solidFill>
                <a:prstClr val="black"/>
              </a:solidFill>
              <a:latin typeface="+mn-lt"/>
            </a:endParaRPr>
          </a:p>
          <a:p>
            <a:pPr defTabSz="938213" eaLnBrk="0" fontAlgn="base" hangingPunct="0">
              <a:spcBef>
                <a:spcPct val="0"/>
              </a:spcBef>
            </a:pPr>
            <a:r>
              <a:rPr lang="lv-LV" sz="1200" dirty="0">
                <a:solidFill>
                  <a:prstClr val="black"/>
                </a:solidFill>
              </a:rPr>
              <a:t> </a:t>
            </a:r>
          </a:p>
          <a:p>
            <a:pPr defTabSz="938213" eaLnBrk="0" fontAlgn="base" hangingPunct="0">
              <a:spcBef>
                <a:spcPct val="0"/>
              </a:spcBef>
            </a:pPr>
            <a:r>
              <a:rPr lang="lv-LV" sz="1200" dirty="0">
                <a:solidFill>
                  <a:prstClr val="black"/>
                </a:solidFill>
              </a:rPr>
              <a:t> </a:t>
            </a:r>
          </a:p>
        </p:txBody>
      </p:sp>
      <p:sp>
        <p:nvSpPr>
          <p:cNvPr id="28" name="Text Box 13">
            <a:extLst>
              <a:ext uri="{FF2B5EF4-FFF2-40B4-BE49-F238E27FC236}">
                <a16:creationId xmlns:a16="http://schemas.microsoft.com/office/drawing/2014/main" id="{2D161F06-542C-4BEF-A4CC-05E473644C32}"/>
              </a:ext>
            </a:extLst>
          </p:cNvPr>
          <p:cNvSpPr txBox="1"/>
          <p:nvPr/>
        </p:nvSpPr>
        <p:spPr>
          <a:xfrm>
            <a:off x="9616100" y="2487898"/>
            <a:ext cx="1895460" cy="1210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100">
                <a:solidFill>
                  <a:schemeClr val="dk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solidFill>
                  <a:schemeClr val="dk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cs typeface="+mn-cs"/>
              </a:defRPr>
            </a:lvl9pPr>
          </a:lstStyle>
          <a:p>
            <a:pPr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lv-LV" sz="1800" dirty="0">
                <a:solidFill>
                  <a:prstClr val="black"/>
                </a:solidFill>
                <a:latin typeface="+mn-lt"/>
              </a:rPr>
              <a:t>Visas tīmekļvietnes piekļūstamas</a:t>
            </a:r>
          </a:p>
        </p:txBody>
      </p:sp>
      <p:cxnSp>
        <p:nvCxnSpPr>
          <p:cNvPr id="29" name="Straight Connector 8">
            <a:extLst>
              <a:ext uri="{FF2B5EF4-FFF2-40B4-BE49-F238E27FC236}">
                <a16:creationId xmlns:a16="http://schemas.microsoft.com/office/drawing/2014/main" id="{23FBF0C9-B8B9-4AC5-A054-2AFEBDB6FEBE}"/>
              </a:ext>
            </a:extLst>
          </p:cNvPr>
          <p:cNvCxnSpPr>
            <a:cxnSpLocks/>
          </p:cNvCxnSpPr>
          <p:nvPr/>
        </p:nvCxnSpPr>
        <p:spPr>
          <a:xfrm>
            <a:off x="774639" y="3831179"/>
            <a:ext cx="0" cy="1632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9">
            <a:extLst>
              <a:ext uri="{FF2B5EF4-FFF2-40B4-BE49-F238E27FC236}">
                <a16:creationId xmlns:a16="http://schemas.microsoft.com/office/drawing/2014/main" id="{45A04A8E-ACAB-442F-88B4-56C401056505}"/>
              </a:ext>
            </a:extLst>
          </p:cNvPr>
          <p:cNvCxnSpPr/>
          <p:nvPr/>
        </p:nvCxnSpPr>
        <p:spPr>
          <a:xfrm>
            <a:off x="6544613" y="2925596"/>
            <a:ext cx="0" cy="1369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11">
            <a:extLst>
              <a:ext uri="{FF2B5EF4-FFF2-40B4-BE49-F238E27FC236}">
                <a16:creationId xmlns:a16="http://schemas.microsoft.com/office/drawing/2014/main" id="{ACD1A6E7-4A89-419D-A215-99A4E5EBAD12}"/>
              </a:ext>
            </a:extLst>
          </p:cNvPr>
          <p:cNvCxnSpPr/>
          <p:nvPr/>
        </p:nvCxnSpPr>
        <p:spPr>
          <a:xfrm>
            <a:off x="9278824" y="2461772"/>
            <a:ext cx="0" cy="1369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13">
            <a:extLst>
              <a:ext uri="{FF2B5EF4-FFF2-40B4-BE49-F238E27FC236}">
                <a16:creationId xmlns:a16="http://schemas.microsoft.com/office/drawing/2014/main" id="{039D5862-3CA0-4F06-8C5F-FF2CD59A94E4}"/>
              </a:ext>
            </a:extLst>
          </p:cNvPr>
          <p:cNvCxnSpPr>
            <a:cxnSpLocks/>
          </p:cNvCxnSpPr>
          <p:nvPr/>
        </p:nvCxnSpPr>
        <p:spPr>
          <a:xfrm>
            <a:off x="3676319" y="3444798"/>
            <a:ext cx="0" cy="19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Mexico's Time Zones | Mexperience">
            <a:extLst>
              <a:ext uri="{FF2B5EF4-FFF2-40B4-BE49-F238E27FC236}">
                <a16:creationId xmlns:a16="http://schemas.microsoft.com/office/drawing/2014/main" id="{3EB2CD8E-3A22-4761-A691-41E4571FD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0832" y="-660069"/>
            <a:ext cx="3548007" cy="2365338"/>
          </a:xfrm>
          <a:prstGeom prst="ellipse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888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CA33A42-40DB-4BCF-953A-09B5C4506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970" y="-15006"/>
            <a:ext cx="10951030" cy="1325563"/>
          </a:xfrm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2060"/>
                </a:solidFill>
              </a:rPr>
              <a:t>Kurš?</a:t>
            </a:r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FCFA8E74-990B-462E-B508-60BA4AB997DF}"/>
              </a:ext>
            </a:extLst>
          </p:cNvPr>
          <p:cNvSpPr/>
          <p:nvPr/>
        </p:nvSpPr>
        <p:spPr>
          <a:xfrm>
            <a:off x="0" y="0"/>
            <a:ext cx="1240970" cy="131055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40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4.</a:t>
            </a:r>
          </a:p>
        </p:txBody>
      </p:sp>
      <p:graphicFrame>
        <p:nvGraphicFramePr>
          <p:cNvPr id="13" name="Diagram 4">
            <a:extLst>
              <a:ext uri="{FF2B5EF4-FFF2-40B4-BE49-F238E27FC236}">
                <a16:creationId xmlns:a16="http://schemas.microsoft.com/office/drawing/2014/main" id="{304E1B34-56ED-4B89-81EB-CFFF9766B1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1920239"/>
              </p:ext>
            </p:extLst>
          </p:nvPr>
        </p:nvGraphicFramePr>
        <p:xfrm>
          <a:off x="105888" y="1271285"/>
          <a:ext cx="953235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100" name="Picture 4" descr="A guide to partnership business structures | Start Up Loans">
            <a:extLst>
              <a:ext uri="{FF2B5EF4-FFF2-40B4-BE49-F238E27FC236}">
                <a16:creationId xmlns:a16="http://schemas.microsoft.com/office/drawing/2014/main" id="{624E1E1A-36C9-4FC8-BDBF-0FFF1B08A5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15" t="20239" r="18927" b="14286"/>
          <a:stretch/>
        </p:blipFill>
        <p:spPr bwMode="auto">
          <a:xfrm>
            <a:off x="8219464" y="-636815"/>
            <a:ext cx="5213506" cy="2950031"/>
          </a:xfrm>
          <a:prstGeom prst="ellipse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aisnstūris 5">
            <a:extLst>
              <a:ext uri="{FF2B5EF4-FFF2-40B4-BE49-F238E27FC236}">
                <a16:creationId xmlns:a16="http://schemas.microsoft.com/office/drawing/2014/main" id="{8693DFC5-C3CE-438F-931B-F983B85E252E}"/>
              </a:ext>
            </a:extLst>
          </p:cNvPr>
          <p:cNvSpPr/>
          <p:nvPr/>
        </p:nvSpPr>
        <p:spPr>
          <a:xfrm>
            <a:off x="261255" y="1752600"/>
            <a:ext cx="2841173" cy="14260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dirty="0"/>
              <a:t>Piekļūstams digitāls saturs</a:t>
            </a:r>
          </a:p>
        </p:txBody>
      </p:sp>
      <p:sp>
        <p:nvSpPr>
          <p:cNvPr id="8" name="Taisnstūris 7">
            <a:extLst>
              <a:ext uri="{FF2B5EF4-FFF2-40B4-BE49-F238E27FC236}">
                <a16:creationId xmlns:a16="http://schemas.microsoft.com/office/drawing/2014/main" id="{11BE9351-0D9A-447A-9A74-A1967FF557B9}"/>
              </a:ext>
            </a:extLst>
          </p:cNvPr>
          <p:cNvSpPr/>
          <p:nvPr/>
        </p:nvSpPr>
        <p:spPr>
          <a:xfrm>
            <a:off x="261254" y="5007428"/>
            <a:ext cx="2841173" cy="14260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dirty="0"/>
              <a:t>Tīmekļvietņu un mobilo lietotņu izlases veidošana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dirty="0"/>
              <a:t>Sabiedrības iesaistīšana, informēšana, konsultēšana</a:t>
            </a:r>
          </a:p>
        </p:txBody>
      </p:sp>
      <p:sp>
        <p:nvSpPr>
          <p:cNvPr id="9" name="Taisnstūris 8">
            <a:extLst>
              <a:ext uri="{FF2B5EF4-FFF2-40B4-BE49-F238E27FC236}">
                <a16:creationId xmlns:a16="http://schemas.microsoft.com/office/drawing/2014/main" id="{B9101C4C-4043-46E3-B717-24670427E328}"/>
              </a:ext>
            </a:extLst>
          </p:cNvPr>
          <p:cNvSpPr/>
          <p:nvPr/>
        </p:nvSpPr>
        <p:spPr>
          <a:xfrm>
            <a:off x="6653362" y="5007428"/>
            <a:ext cx="2841173" cy="14260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dirty="0"/>
              <a:t>UX dizaineru un piekļūstamības ekspertu izglītošana</a:t>
            </a:r>
          </a:p>
        </p:txBody>
      </p:sp>
      <p:sp>
        <p:nvSpPr>
          <p:cNvPr id="10" name="Taisnstūris 9">
            <a:extLst>
              <a:ext uri="{FF2B5EF4-FFF2-40B4-BE49-F238E27FC236}">
                <a16:creationId xmlns:a16="http://schemas.microsoft.com/office/drawing/2014/main" id="{E865DDB1-DE26-48F3-93D5-5E80EDB76501}"/>
              </a:ext>
            </a:extLst>
          </p:cNvPr>
          <p:cNvSpPr/>
          <p:nvPr/>
        </p:nvSpPr>
        <p:spPr>
          <a:xfrm>
            <a:off x="6653362" y="1752600"/>
            <a:ext cx="2841173" cy="14260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v-LV" dirty="0"/>
              <a:t>Piekļūstamības ekspertu piedāvājums tirgū</a:t>
            </a:r>
          </a:p>
        </p:txBody>
      </p:sp>
    </p:spTree>
    <p:extLst>
      <p:ext uri="{BB962C8B-B14F-4D97-AF65-F5344CB8AC3E}">
        <p14:creationId xmlns:p14="http://schemas.microsoft.com/office/powerpoint/2010/main" val="54040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CA33A42-40DB-4BCF-953A-09B5C4506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970" y="-15006"/>
            <a:ext cx="10951030" cy="1325563"/>
          </a:xfrm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2060"/>
                </a:solidFill>
              </a:rPr>
              <a:t>Kā?</a:t>
            </a:r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FCFA8E74-990B-462E-B508-60BA4AB997DF}"/>
              </a:ext>
            </a:extLst>
          </p:cNvPr>
          <p:cNvSpPr/>
          <p:nvPr/>
        </p:nvSpPr>
        <p:spPr>
          <a:xfrm>
            <a:off x="0" y="0"/>
            <a:ext cx="1240970" cy="131055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40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5.</a:t>
            </a:r>
          </a:p>
        </p:txBody>
      </p:sp>
      <p:pic>
        <p:nvPicPr>
          <p:cNvPr id="5122" name="Picture 2" descr="3 Questions to Help You Cross the Recruiting Finish Line | Hyrell |  Franchise Applicant Tracking Solutions">
            <a:extLst>
              <a:ext uri="{FF2B5EF4-FFF2-40B4-BE49-F238E27FC236}">
                <a16:creationId xmlns:a16="http://schemas.microsoft.com/office/drawing/2014/main" id="{0AFFCC99-614B-4253-8F39-C9E5D43D7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4760" y="-363742"/>
            <a:ext cx="4808452" cy="2404226"/>
          </a:xfrm>
          <a:prstGeom prst="ellipse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aisnstūris 5">
            <a:extLst>
              <a:ext uri="{FF2B5EF4-FFF2-40B4-BE49-F238E27FC236}">
                <a16:creationId xmlns:a16="http://schemas.microsoft.com/office/drawing/2014/main" id="{121B7773-5D95-452C-9C2D-40E366AA3D8A}"/>
              </a:ext>
            </a:extLst>
          </p:cNvPr>
          <p:cNvSpPr/>
          <p:nvPr/>
        </p:nvSpPr>
        <p:spPr>
          <a:xfrm>
            <a:off x="1240970" y="2097868"/>
            <a:ext cx="3178627" cy="17308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Veidojot saturu, padomājiet, vai saturs ir piekļūstams</a:t>
            </a:r>
          </a:p>
        </p:txBody>
      </p:sp>
      <p:sp>
        <p:nvSpPr>
          <p:cNvPr id="12" name="Taisnstūris 11">
            <a:extLst>
              <a:ext uri="{FF2B5EF4-FFF2-40B4-BE49-F238E27FC236}">
                <a16:creationId xmlns:a16="http://schemas.microsoft.com/office/drawing/2014/main" id="{3028C97C-55D8-4AA9-B3F4-52B5F6E03BE8}"/>
              </a:ext>
            </a:extLst>
          </p:cNvPr>
          <p:cNvSpPr/>
          <p:nvPr/>
        </p:nvSpPr>
        <p:spPr>
          <a:xfrm>
            <a:off x="4957221" y="2099403"/>
            <a:ext cx="3178627" cy="16951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Iekļaujiet piekļūstama satura nodrošināšanas pienākumus konkrētas struktūrvienības nolikumā/ darba plānos</a:t>
            </a:r>
          </a:p>
        </p:txBody>
      </p:sp>
      <p:sp>
        <p:nvSpPr>
          <p:cNvPr id="15" name="Taisnstūris 14">
            <a:extLst>
              <a:ext uri="{FF2B5EF4-FFF2-40B4-BE49-F238E27FC236}">
                <a16:creationId xmlns:a16="http://schemas.microsoft.com/office/drawing/2014/main" id="{1431303E-F817-40E5-B8AF-B13D47F4BEA7}"/>
              </a:ext>
            </a:extLst>
          </p:cNvPr>
          <p:cNvSpPr/>
          <p:nvPr/>
        </p:nvSpPr>
        <p:spPr>
          <a:xfrm>
            <a:off x="8622787" y="2092231"/>
            <a:ext cx="2944615" cy="17308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Apziniet savas iestādes atbildību atbilstoši  MK noteikumu Nr. 445 «Kārtība, kādā iestādes ievieto informāciju internetā» prasībām </a:t>
            </a:r>
          </a:p>
        </p:txBody>
      </p:sp>
      <p:sp>
        <p:nvSpPr>
          <p:cNvPr id="16" name="Taisnstūris 15">
            <a:extLst>
              <a:ext uri="{FF2B5EF4-FFF2-40B4-BE49-F238E27FC236}">
                <a16:creationId xmlns:a16="http://schemas.microsoft.com/office/drawing/2014/main" id="{69F0D41C-9A0E-402B-9FC8-B91F3ACC5C19}"/>
              </a:ext>
            </a:extLst>
          </p:cNvPr>
          <p:cNvSpPr/>
          <p:nvPr/>
        </p:nvSpPr>
        <p:spPr>
          <a:xfrm>
            <a:off x="1240970" y="4288799"/>
            <a:ext cx="3178627" cy="17308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lv-LV" dirty="0">
                <a:solidFill>
                  <a:schemeClr val="tx1"/>
                </a:solidFill>
              </a:rPr>
              <a:t>Iekļaujiet piekļūstamības prasību nodrošināšanu iepirkumu procesos</a:t>
            </a:r>
          </a:p>
        </p:txBody>
      </p:sp>
      <p:sp>
        <p:nvSpPr>
          <p:cNvPr id="18" name="Taisnstūris 17">
            <a:extLst>
              <a:ext uri="{FF2B5EF4-FFF2-40B4-BE49-F238E27FC236}">
                <a16:creationId xmlns:a16="http://schemas.microsoft.com/office/drawing/2014/main" id="{BCFA7DA7-8CD2-48F1-B0D3-594FCBCD3A4C}"/>
              </a:ext>
            </a:extLst>
          </p:cNvPr>
          <p:cNvSpPr/>
          <p:nvPr/>
        </p:nvSpPr>
        <p:spPr>
          <a:xfrm>
            <a:off x="8616511" y="4324525"/>
            <a:ext cx="3123702" cy="16951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Plānojiet, kā tiks nodrošinātas alternatīvas iespējas saturam, kas nav piekļūstams</a:t>
            </a:r>
          </a:p>
        </p:txBody>
      </p:sp>
      <p:sp>
        <p:nvSpPr>
          <p:cNvPr id="19" name="Taisnstūris 18">
            <a:extLst>
              <a:ext uri="{FF2B5EF4-FFF2-40B4-BE49-F238E27FC236}">
                <a16:creationId xmlns:a16="http://schemas.microsoft.com/office/drawing/2014/main" id="{9554D2AB-D612-4409-8BE6-5CD3695B78B3}"/>
              </a:ext>
            </a:extLst>
          </p:cNvPr>
          <p:cNvSpPr/>
          <p:nvPr/>
        </p:nvSpPr>
        <p:spPr>
          <a:xfrm>
            <a:off x="4957221" y="4299851"/>
            <a:ext cx="3178627" cy="16951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lv-LV" dirty="0">
                <a:solidFill>
                  <a:schemeClr val="tx1"/>
                </a:solidFill>
              </a:rPr>
              <a:t>Plānojiet sistēmiski  piekļūstama satura nodrošināšanu plānošanas dokumentos</a:t>
            </a:r>
          </a:p>
        </p:txBody>
      </p:sp>
      <p:cxnSp>
        <p:nvCxnSpPr>
          <p:cNvPr id="20" name="Taisns savienotājs 19">
            <a:extLst>
              <a:ext uri="{FF2B5EF4-FFF2-40B4-BE49-F238E27FC236}">
                <a16:creationId xmlns:a16="http://schemas.microsoft.com/office/drawing/2014/main" id="{6A8A3951-A78A-4359-9371-4FCD6ED8D738}"/>
              </a:ext>
            </a:extLst>
          </p:cNvPr>
          <p:cNvCxnSpPr>
            <a:cxnSpLocks/>
          </p:cNvCxnSpPr>
          <p:nvPr/>
        </p:nvCxnSpPr>
        <p:spPr>
          <a:xfrm>
            <a:off x="1240970" y="3828697"/>
            <a:ext cx="3178627" cy="1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Taisns savienotājs 24">
            <a:extLst>
              <a:ext uri="{FF2B5EF4-FFF2-40B4-BE49-F238E27FC236}">
                <a16:creationId xmlns:a16="http://schemas.microsoft.com/office/drawing/2014/main" id="{366D8610-6A77-4841-88A5-6B451CFA1AFA}"/>
              </a:ext>
            </a:extLst>
          </p:cNvPr>
          <p:cNvCxnSpPr>
            <a:cxnSpLocks/>
          </p:cNvCxnSpPr>
          <p:nvPr/>
        </p:nvCxnSpPr>
        <p:spPr>
          <a:xfrm flipV="1">
            <a:off x="4419597" y="3828698"/>
            <a:ext cx="0" cy="2190930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Taisns savienotājs 27">
            <a:extLst>
              <a:ext uri="{FF2B5EF4-FFF2-40B4-BE49-F238E27FC236}">
                <a16:creationId xmlns:a16="http://schemas.microsoft.com/office/drawing/2014/main" id="{8CB40C8C-1764-4F4A-8FE8-50535E670749}"/>
              </a:ext>
            </a:extLst>
          </p:cNvPr>
          <p:cNvCxnSpPr>
            <a:cxnSpLocks/>
          </p:cNvCxnSpPr>
          <p:nvPr/>
        </p:nvCxnSpPr>
        <p:spPr>
          <a:xfrm>
            <a:off x="4419597" y="6019628"/>
            <a:ext cx="3716251" cy="0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" name="Taisns savienotājs 29">
            <a:extLst>
              <a:ext uri="{FF2B5EF4-FFF2-40B4-BE49-F238E27FC236}">
                <a16:creationId xmlns:a16="http://schemas.microsoft.com/office/drawing/2014/main" id="{E96A1070-DDA8-445F-9F5D-056B357472DF}"/>
              </a:ext>
            </a:extLst>
          </p:cNvPr>
          <p:cNvCxnSpPr>
            <a:cxnSpLocks/>
          </p:cNvCxnSpPr>
          <p:nvPr/>
        </p:nvCxnSpPr>
        <p:spPr>
          <a:xfrm flipV="1">
            <a:off x="1240970" y="1637767"/>
            <a:ext cx="0" cy="2190930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Taisns savienotājs 30">
            <a:extLst>
              <a:ext uri="{FF2B5EF4-FFF2-40B4-BE49-F238E27FC236}">
                <a16:creationId xmlns:a16="http://schemas.microsoft.com/office/drawing/2014/main" id="{1D578867-69AB-4258-A1B3-2E5A07E9430B}"/>
              </a:ext>
            </a:extLst>
          </p:cNvPr>
          <p:cNvCxnSpPr>
            <a:cxnSpLocks/>
          </p:cNvCxnSpPr>
          <p:nvPr/>
        </p:nvCxnSpPr>
        <p:spPr>
          <a:xfrm flipV="1">
            <a:off x="8135848" y="3794506"/>
            <a:ext cx="0" cy="2190930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2" name="Taisns savienotājs 31">
            <a:extLst>
              <a:ext uri="{FF2B5EF4-FFF2-40B4-BE49-F238E27FC236}">
                <a16:creationId xmlns:a16="http://schemas.microsoft.com/office/drawing/2014/main" id="{89AB6EAC-7559-48CC-B193-97CE1D26A0C9}"/>
              </a:ext>
            </a:extLst>
          </p:cNvPr>
          <p:cNvCxnSpPr>
            <a:cxnSpLocks/>
          </p:cNvCxnSpPr>
          <p:nvPr/>
        </p:nvCxnSpPr>
        <p:spPr>
          <a:xfrm>
            <a:off x="4969775" y="3828697"/>
            <a:ext cx="3140966" cy="0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Taisns savienotājs 34">
            <a:extLst>
              <a:ext uri="{FF2B5EF4-FFF2-40B4-BE49-F238E27FC236}">
                <a16:creationId xmlns:a16="http://schemas.microsoft.com/office/drawing/2014/main" id="{64D252E3-DAD4-4CE2-BDB3-2520782248E6}"/>
              </a:ext>
            </a:extLst>
          </p:cNvPr>
          <p:cNvCxnSpPr>
            <a:cxnSpLocks/>
          </p:cNvCxnSpPr>
          <p:nvPr/>
        </p:nvCxnSpPr>
        <p:spPr>
          <a:xfrm flipH="1" flipV="1">
            <a:off x="4957221" y="2133594"/>
            <a:ext cx="12554" cy="1695103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Taisns savienotājs 36">
            <a:extLst>
              <a:ext uri="{FF2B5EF4-FFF2-40B4-BE49-F238E27FC236}">
                <a16:creationId xmlns:a16="http://schemas.microsoft.com/office/drawing/2014/main" id="{D0E31E18-D405-46C6-B2E6-C73FC62C8DBC}"/>
              </a:ext>
            </a:extLst>
          </p:cNvPr>
          <p:cNvCxnSpPr>
            <a:cxnSpLocks/>
          </p:cNvCxnSpPr>
          <p:nvPr/>
        </p:nvCxnSpPr>
        <p:spPr>
          <a:xfrm flipV="1">
            <a:off x="4957221" y="2108920"/>
            <a:ext cx="3659291" cy="24675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Taisns savienotājs 38">
            <a:extLst>
              <a:ext uri="{FF2B5EF4-FFF2-40B4-BE49-F238E27FC236}">
                <a16:creationId xmlns:a16="http://schemas.microsoft.com/office/drawing/2014/main" id="{5A161D61-545D-46A9-97D6-DC301F430B77}"/>
              </a:ext>
            </a:extLst>
          </p:cNvPr>
          <p:cNvCxnSpPr>
            <a:cxnSpLocks/>
          </p:cNvCxnSpPr>
          <p:nvPr/>
        </p:nvCxnSpPr>
        <p:spPr>
          <a:xfrm flipV="1">
            <a:off x="8616512" y="2112912"/>
            <a:ext cx="6274" cy="2211614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Taisns savienotājs 44">
            <a:extLst>
              <a:ext uri="{FF2B5EF4-FFF2-40B4-BE49-F238E27FC236}">
                <a16:creationId xmlns:a16="http://schemas.microsoft.com/office/drawing/2014/main" id="{7AFEB85B-7EC4-40BE-966E-D6E000907E73}"/>
              </a:ext>
            </a:extLst>
          </p:cNvPr>
          <p:cNvCxnSpPr>
            <a:cxnSpLocks/>
          </p:cNvCxnSpPr>
          <p:nvPr/>
        </p:nvCxnSpPr>
        <p:spPr>
          <a:xfrm>
            <a:off x="8713985" y="4324524"/>
            <a:ext cx="2944615" cy="0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" name="Taisns savienotājs 46">
            <a:extLst>
              <a:ext uri="{FF2B5EF4-FFF2-40B4-BE49-F238E27FC236}">
                <a16:creationId xmlns:a16="http://schemas.microsoft.com/office/drawing/2014/main" id="{46CAEE8A-831E-4101-8177-C7582543A984}"/>
              </a:ext>
            </a:extLst>
          </p:cNvPr>
          <p:cNvCxnSpPr>
            <a:cxnSpLocks/>
          </p:cNvCxnSpPr>
          <p:nvPr/>
        </p:nvCxnSpPr>
        <p:spPr>
          <a:xfrm flipV="1">
            <a:off x="11740211" y="4299851"/>
            <a:ext cx="0" cy="2190930"/>
          </a:xfrm>
          <a:prstGeom prst="line">
            <a:avLst/>
          </a:prstGeom>
          <a:ln w="381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14412C0-1640-45C0-8E19-BCFBC51DCA83}"/>
              </a:ext>
            </a:extLst>
          </p:cNvPr>
          <p:cNvSpPr txBox="1"/>
          <p:nvPr/>
        </p:nvSpPr>
        <p:spPr>
          <a:xfrm>
            <a:off x="326571" y="6214042"/>
            <a:ext cx="6270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>
                <a:solidFill>
                  <a:schemeClr val="accent5"/>
                </a:solidFill>
              </a:rPr>
              <a:t>Digitālā satura piekļūstamība ir process!</a:t>
            </a:r>
          </a:p>
        </p:txBody>
      </p:sp>
    </p:spTree>
    <p:extLst>
      <p:ext uri="{BB962C8B-B14F-4D97-AF65-F5344CB8AC3E}">
        <p14:creationId xmlns:p14="http://schemas.microsoft.com/office/powerpoint/2010/main" val="490461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56957" y="3503761"/>
            <a:ext cx="8078086" cy="2153093"/>
          </a:xfrm>
        </p:spPr>
        <p:txBody>
          <a:bodyPr>
            <a:normAutofit/>
          </a:bodyPr>
          <a:lstStyle/>
          <a:p>
            <a:pPr lvl="0"/>
            <a:r>
              <a:rPr lang="lv-LV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Jautājumiem, uzziņām, novēlējumiem</a:t>
            </a:r>
          </a:p>
          <a:p>
            <a:pPr lvl="0"/>
            <a:r>
              <a:rPr lang="lv-LV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Pauls.Pukitis@varam.gov.lv</a:t>
            </a:r>
            <a:endParaRPr lang="lv-LV" altLang="en-US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lv-LV" altLang="en-US" sz="2400" dirty="0">
              <a:solidFill>
                <a:srgbClr val="FF0000"/>
              </a:solidFill>
            </a:endParaRPr>
          </a:p>
        </p:txBody>
      </p:sp>
      <p:sp>
        <p:nvSpPr>
          <p:cNvPr id="2457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209800" y="5997716"/>
            <a:ext cx="7772400" cy="295992"/>
          </a:xfrm>
        </p:spPr>
        <p:txBody>
          <a:bodyPr>
            <a:normAutofit lnSpcReduction="10000"/>
          </a:bodyPr>
          <a:lstStyle/>
          <a:p>
            <a:r>
              <a:rPr lang="lv-LV" altLang="en-US" dirty="0"/>
              <a:t>26.11.2020.</a:t>
            </a:r>
          </a:p>
        </p:txBody>
      </p:sp>
    </p:spTree>
    <p:extLst>
      <p:ext uri="{BB962C8B-B14F-4D97-AF65-F5344CB8AC3E}">
        <p14:creationId xmlns:p14="http://schemas.microsoft.com/office/powerpoint/2010/main" val="2481070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94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62256131EA082498DC868E3AF956C40" ma:contentTypeVersion="13" ma:contentTypeDescription="Izveidot jaunu dokumentu." ma:contentTypeScope="" ma:versionID="df8d1a596b77251fe9bf429a3a5c8d40">
  <xsd:schema xmlns:xsd="http://www.w3.org/2001/XMLSchema" xmlns:xs="http://www.w3.org/2001/XMLSchema" xmlns:p="http://schemas.microsoft.com/office/2006/metadata/properties" xmlns:ns3="ace8e44c-fa88-44c0-8590-dfda63664a63" xmlns:ns4="122e0e09-afb4-4bf9-abab-ecc4519bc6eb" targetNamespace="http://schemas.microsoft.com/office/2006/metadata/properties" ma:root="true" ma:fieldsID="5975f7a0f1d381ae8188eabd4ebba6ef" ns3:_="" ns4:_="">
    <xsd:import namespace="ace8e44c-fa88-44c0-8590-dfda63664a63"/>
    <xsd:import namespace="122e0e09-afb4-4bf9-abab-ecc4519bc6e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e8e44c-fa88-44c0-8590-dfda63664a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2e0e09-afb4-4bf9-abab-ecc4519bc6e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Koplietošanas norādes jaucējkod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0401B-FF05-4347-AA2A-D16BAAD7ECE8}">
  <ds:schemaRefs>
    <ds:schemaRef ds:uri="http://schemas.openxmlformats.org/package/2006/metadata/core-properties"/>
    <ds:schemaRef ds:uri="http://schemas.microsoft.com/office/2006/metadata/properties"/>
    <ds:schemaRef ds:uri="ace8e44c-fa88-44c0-8590-dfda63664a63"/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122e0e09-afb4-4bf9-abab-ecc4519bc6eb"/>
  </ds:schemaRefs>
</ds:datastoreItem>
</file>

<file path=customXml/itemProps2.xml><?xml version="1.0" encoding="utf-8"?>
<ds:datastoreItem xmlns:ds="http://schemas.openxmlformats.org/officeDocument/2006/customXml" ds:itemID="{E67729E1-531B-436E-9019-F0607657F0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299F7B-A7ED-4CDB-91FE-C296CABA39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e8e44c-fa88-44c0-8590-dfda63664a63"/>
    <ds:schemaRef ds:uri="122e0e09-afb4-4bf9-abab-ecc4519bc6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351</Words>
  <Application>Microsoft Office PowerPoint</Application>
  <PresentationFormat>Platekrāna</PresentationFormat>
  <Paragraphs>69</Paragraphs>
  <Slides>7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2</vt:i4>
      </vt:variant>
      <vt:variant>
        <vt:lpstr>Slaidu virsraksti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Verdana</vt:lpstr>
      <vt:lpstr>Office Theme</vt:lpstr>
      <vt:lpstr>94_Prezentacija_templateLV</vt:lpstr>
      <vt:lpstr>5 atbildes, ko vērts zināt  par valsts pārvaldes digitālā satura piekļūstamību un iesaistīto pušu lomu </vt:lpstr>
      <vt:lpstr>Kāpēc?</vt:lpstr>
      <vt:lpstr>Kas?</vt:lpstr>
      <vt:lpstr>Kad?</vt:lpstr>
      <vt:lpstr>Kurš?</vt:lpstr>
      <vt:lpstr>Kā?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Pauls Puķītis</dc:creator>
  <cp:lastModifiedBy>Margarita Krišlauka</cp:lastModifiedBy>
  <cp:revision>18</cp:revision>
  <dcterms:created xsi:type="dcterms:W3CDTF">2020-11-23T12:26:11Z</dcterms:created>
  <dcterms:modified xsi:type="dcterms:W3CDTF">2020-11-25T13:27:57Z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0x010100F62256131EA082498DC868E3AF956C40</vt:lpwstr>
  </property>
</Properties>
</file>